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6" r:id="rId3"/>
    <p:sldId id="258" r:id="rId4"/>
    <p:sldId id="259" r:id="rId5"/>
    <p:sldId id="261" r:id="rId6"/>
    <p:sldId id="262" r:id="rId7"/>
    <p:sldId id="263" r:id="rId8"/>
    <p:sldId id="264" r:id="rId9"/>
    <p:sldId id="265" r:id="rId10"/>
    <p:sldId id="266" r:id="rId11"/>
    <p:sldId id="260"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74" r:id="rId2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878" autoAdjust="0"/>
    <p:restoredTop sz="63123" autoAdjust="0"/>
  </p:normalViewPr>
  <p:slideViewPr>
    <p:cSldViewPr snapToGrid="0">
      <p:cViewPr varScale="1">
        <p:scale>
          <a:sx n="48" d="100"/>
          <a:sy n="48" d="100"/>
        </p:scale>
        <p:origin x="228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103B54-6F63-4064-8962-25B56895ABCB}" type="datetimeFigureOut">
              <a:rPr lang="zh-TW" altLang="en-US" smtClean="0"/>
              <a:t>2022/11/18</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22AE7-BC27-4FBE-AFA8-5B4914FF9813}" type="slidenum">
              <a:rPr lang="zh-TW" altLang="en-US" smtClean="0"/>
              <a:t>‹#›</a:t>
            </a:fld>
            <a:endParaRPr lang="zh-TW" altLang="en-US"/>
          </a:p>
        </p:txBody>
      </p:sp>
    </p:spTree>
    <p:extLst>
      <p:ext uri="{BB962C8B-B14F-4D97-AF65-F5344CB8AC3E}">
        <p14:creationId xmlns:p14="http://schemas.microsoft.com/office/powerpoint/2010/main" val="434553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比較兩個國家，在使用不同的操作設備來控制螢幕的差異</a:t>
            </a:r>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a:t>
            </a:fld>
            <a:endParaRPr lang="zh-TW" altLang="en-US"/>
          </a:p>
        </p:txBody>
      </p:sp>
    </p:spTree>
    <p:extLst>
      <p:ext uri="{BB962C8B-B14F-4D97-AF65-F5344CB8AC3E}">
        <p14:creationId xmlns:p14="http://schemas.microsoft.com/office/powerpoint/2010/main" val="3204513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10</a:t>
            </a:fld>
            <a:endParaRPr lang="zh-TW" altLang="en-US"/>
          </a:p>
        </p:txBody>
      </p:sp>
    </p:spTree>
    <p:extLst>
      <p:ext uri="{BB962C8B-B14F-4D97-AF65-F5344CB8AC3E}">
        <p14:creationId xmlns:p14="http://schemas.microsoft.com/office/powerpoint/2010/main" val="605766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11</a:t>
            </a:fld>
            <a:endParaRPr lang="zh-TW" altLang="en-US"/>
          </a:p>
        </p:txBody>
      </p:sp>
    </p:spTree>
    <p:extLst>
      <p:ext uri="{BB962C8B-B14F-4D97-AF65-F5344CB8AC3E}">
        <p14:creationId xmlns:p14="http://schemas.microsoft.com/office/powerpoint/2010/main" val="1453905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設備（</a:t>
            </a:r>
            <a:r>
              <a:rPr lang="en-US" altLang="zh-TW" sz="1200" b="0" i="0" kern="1200" dirty="0">
                <a:solidFill>
                  <a:schemeClr val="tx1"/>
                </a:solidFill>
                <a:effectLst/>
                <a:latin typeface="+mn-lt"/>
                <a:ea typeface="+mn-ea"/>
                <a:cs typeface="+mn-cs"/>
              </a:rPr>
              <a:t>TP = </a:t>
            </a:r>
            <a:r>
              <a:rPr lang="zh-TW" altLang="en-US" sz="1200" b="0" i="0" kern="1200" dirty="0">
                <a:solidFill>
                  <a:schemeClr val="tx1"/>
                </a:solidFill>
                <a:effectLst/>
                <a:latin typeface="+mn-lt"/>
                <a:ea typeface="+mn-ea"/>
                <a:cs typeface="+mn-cs"/>
              </a:rPr>
              <a:t>觸摸板、</a:t>
            </a:r>
            <a:r>
              <a:rPr lang="en-US" altLang="zh-TW" sz="1200" b="0" i="0" kern="1200" dirty="0">
                <a:solidFill>
                  <a:schemeClr val="tx1"/>
                </a:solidFill>
                <a:effectLst/>
                <a:latin typeface="+mn-lt"/>
                <a:ea typeface="+mn-ea"/>
                <a:cs typeface="+mn-cs"/>
              </a:rPr>
              <a:t>RC = </a:t>
            </a:r>
            <a:r>
              <a:rPr lang="zh-TW" altLang="en-US" sz="1200" b="0" i="0" kern="1200" dirty="0">
                <a:solidFill>
                  <a:schemeClr val="tx1"/>
                </a:solidFill>
                <a:effectLst/>
                <a:latin typeface="+mn-lt"/>
                <a:ea typeface="+mn-ea"/>
                <a:cs typeface="+mn-cs"/>
              </a:rPr>
              <a:t>旋轉控制器、</a:t>
            </a:r>
            <a:r>
              <a:rPr lang="en-US" altLang="zh-TW" sz="1200" b="0" i="0" kern="1200" dirty="0">
                <a:solidFill>
                  <a:schemeClr val="tx1"/>
                </a:solidFill>
                <a:effectLst/>
                <a:latin typeface="+mn-lt"/>
                <a:ea typeface="+mn-ea"/>
                <a:cs typeface="+mn-cs"/>
              </a:rPr>
              <a:t>SWC = </a:t>
            </a:r>
            <a:r>
              <a:rPr lang="zh-TW" altLang="en-US" sz="1200" b="0" i="0" kern="1200" dirty="0">
                <a:solidFill>
                  <a:schemeClr val="tx1"/>
                </a:solidFill>
                <a:effectLst/>
                <a:latin typeface="+mn-lt"/>
                <a:ea typeface="+mn-ea"/>
                <a:cs typeface="+mn-cs"/>
              </a:rPr>
              <a:t>方向盤控制、</a:t>
            </a:r>
            <a:r>
              <a:rPr lang="en-US" altLang="zh-TW" sz="1200" b="0" i="0" kern="1200" dirty="0">
                <a:solidFill>
                  <a:schemeClr val="tx1"/>
                </a:solidFill>
                <a:effectLst/>
                <a:latin typeface="+mn-lt"/>
                <a:ea typeface="+mn-ea"/>
                <a:cs typeface="+mn-cs"/>
              </a:rPr>
              <a:t>TS = </a:t>
            </a:r>
            <a:r>
              <a:rPr lang="zh-TW" altLang="en-US" sz="1200" b="0" i="0" kern="1200" dirty="0">
                <a:solidFill>
                  <a:schemeClr val="tx1"/>
                </a:solidFill>
                <a:effectLst/>
                <a:latin typeface="+mn-lt"/>
                <a:ea typeface="+mn-ea"/>
                <a:cs typeface="+mn-cs"/>
              </a:rPr>
              <a:t>觸摸屏）</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任務（</a:t>
            </a:r>
            <a:r>
              <a:rPr lang="en-US" altLang="zh-TW" sz="1200" b="0" i="0" kern="1200" dirty="0">
                <a:solidFill>
                  <a:schemeClr val="tx1"/>
                </a:solidFill>
                <a:effectLst/>
                <a:latin typeface="+mn-lt"/>
                <a:ea typeface="+mn-ea"/>
                <a:cs typeface="+mn-cs"/>
              </a:rPr>
              <a:t>MN = </a:t>
            </a:r>
            <a:r>
              <a:rPr lang="zh-TW" altLang="en-US" sz="1200" b="0" i="0" kern="1200" dirty="0">
                <a:solidFill>
                  <a:schemeClr val="tx1"/>
                </a:solidFill>
                <a:effectLst/>
                <a:latin typeface="+mn-lt"/>
                <a:ea typeface="+mn-ea"/>
                <a:cs typeface="+mn-cs"/>
              </a:rPr>
              <a:t>菜單導航、</a:t>
            </a:r>
            <a:r>
              <a:rPr lang="en-US" altLang="zh-TW" sz="1200" b="0" i="0" kern="1200" dirty="0">
                <a:solidFill>
                  <a:schemeClr val="tx1"/>
                </a:solidFill>
                <a:effectLst/>
                <a:latin typeface="+mn-lt"/>
                <a:ea typeface="+mn-ea"/>
                <a:cs typeface="+mn-cs"/>
              </a:rPr>
              <a:t>LS = </a:t>
            </a:r>
            <a:r>
              <a:rPr lang="zh-TW" altLang="en-US" sz="1200" b="0" i="0" kern="1200" dirty="0">
                <a:solidFill>
                  <a:schemeClr val="tx1"/>
                </a:solidFill>
                <a:effectLst/>
                <a:latin typeface="+mn-lt"/>
                <a:ea typeface="+mn-ea"/>
                <a:cs typeface="+mn-cs"/>
              </a:rPr>
              <a:t>列表選擇</a:t>
            </a:r>
            <a:r>
              <a:rPr lang="en-US" altLang="zh-TW" sz="1200" b="0" i="0" kern="1200" dirty="0">
                <a:solidFill>
                  <a:schemeClr val="tx1"/>
                </a:solidFill>
                <a:effectLst/>
                <a:latin typeface="+mn-lt"/>
                <a:ea typeface="+mn-ea"/>
                <a:cs typeface="+mn-cs"/>
              </a:rPr>
              <a:t>, TE = </a:t>
            </a:r>
            <a:r>
              <a:rPr lang="zh-TW" altLang="en-US" sz="1200" b="0" i="0" kern="1200" dirty="0">
                <a:solidFill>
                  <a:schemeClr val="tx1"/>
                </a:solidFill>
                <a:effectLst/>
                <a:latin typeface="+mn-lt"/>
                <a:ea typeface="+mn-ea"/>
                <a:cs typeface="+mn-cs"/>
              </a:rPr>
              <a:t>文本輸入，</a:t>
            </a:r>
            <a:r>
              <a:rPr lang="en-US" altLang="zh-TW" sz="1200" b="0" i="0" kern="1200" dirty="0">
                <a:solidFill>
                  <a:schemeClr val="tx1"/>
                </a:solidFill>
                <a:effectLst/>
                <a:latin typeface="+mn-lt"/>
                <a:ea typeface="+mn-ea"/>
                <a:cs typeface="+mn-cs"/>
              </a:rPr>
              <a:t>MM = </a:t>
            </a:r>
            <a:r>
              <a:rPr lang="zh-TW" altLang="en-US" sz="1200" b="0" i="0" kern="1200" dirty="0">
                <a:solidFill>
                  <a:schemeClr val="tx1"/>
                </a:solidFill>
                <a:effectLst/>
                <a:latin typeface="+mn-lt"/>
                <a:ea typeface="+mn-ea"/>
                <a:cs typeface="+mn-cs"/>
              </a:rPr>
              <a:t>地圖操作）</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12</a:t>
            </a:fld>
            <a:endParaRPr lang="zh-TW" altLang="en-US"/>
          </a:p>
        </p:txBody>
      </p:sp>
    </p:spTree>
    <p:extLst>
      <p:ext uri="{BB962C8B-B14F-4D97-AF65-F5344CB8AC3E}">
        <p14:creationId xmlns:p14="http://schemas.microsoft.com/office/powerpoint/2010/main" val="4176530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SDLP</a:t>
            </a:r>
            <a:r>
              <a:rPr lang="zh-TW" altLang="en-US" dirty="0"/>
              <a:t> 車道位置</a:t>
            </a:r>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13</a:t>
            </a:fld>
            <a:endParaRPr lang="zh-TW" altLang="en-US"/>
          </a:p>
        </p:txBody>
      </p:sp>
    </p:spTree>
    <p:extLst>
      <p:ext uri="{BB962C8B-B14F-4D97-AF65-F5344CB8AC3E}">
        <p14:creationId xmlns:p14="http://schemas.microsoft.com/office/powerpoint/2010/main" val="3118393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SDLP</a:t>
            </a:r>
            <a:r>
              <a:rPr lang="zh-TW" altLang="en-US" dirty="0"/>
              <a:t> 車道位置</a:t>
            </a:r>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14</a:t>
            </a:fld>
            <a:endParaRPr lang="zh-TW" altLang="en-US"/>
          </a:p>
        </p:txBody>
      </p:sp>
    </p:spTree>
    <p:extLst>
      <p:ext uri="{BB962C8B-B14F-4D97-AF65-F5344CB8AC3E}">
        <p14:creationId xmlns:p14="http://schemas.microsoft.com/office/powerpoint/2010/main" val="292433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SDLP</a:t>
            </a:r>
            <a:r>
              <a:rPr lang="zh-TW" altLang="en-US" dirty="0"/>
              <a:t> 車道位置</a:t>
            </a:r>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15</a:t>
            </a:fld>
            <a:endParaRPr lang="zh-TW" altLang="en-US"/>
          </a:p>
        </p:txBody>
      </p:sp>
    </p:spTree>
    <p:extLst>
      <p:ext uri="{BB962C8B-B14F-4D97-AF65-F5344CB8AC3E}">
        <p14:creationId xmlns:p14="http://schemas.microsoft.com/office/powerpoint/2010/main" val="22700254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總掃視時間 </a:t>
            </a:r>
            <a:r>
              <a:rPr lang="en-US" altLang="zh-TW" dirty="0"/>
              <a:t>TGT</a:t>
            </a:r>
          </a:p>
          <a:p>
            <a:r>
              <a:rPr lang="zh-TW" altLang="en-US" dirty="0"/>
              <a:t>平均掃視持續時間 </a:t>
            </a:r>
            <a:r>
              <a:rPr lang="en-US" altLang="zh-TW" dirty="0"/>
              <a:t>MGD</a:t>
            </a:r>
          </a:p>
          <a:p>
            <a:r>
              <a:rPr lang="zh-TW" altLang="en-US" dirty="0"/>
              <a:t>掃視次數 </a:t>
            </a:r>
            <a:r>
              <a:rPr lang="en-US" altLang="zh-TW" dirty="0"/>
              <a:t>NG</a:t>
            </a:r>
          </a:p>
          <a:p>
            <a:endParaRPr lang="en-US" altLang="zh-TW" dirty="0"/>
          </a:p>
          <a:p>
            <a:r>
              <a:rPr lang="zh-TW" altLang="en-US" sz="1200" b="0" i="0" kern="1200" dirty="0">
                <a:solidFill>
                  <a:schemeClr val="tx1"/>
                </a:solidFill>
                <a:effectLst/>
                <a:latin typeface="+mn-lt"/>
                <a:ea typeface="+mn-ea"/>
                <a:cs typeface="+mn-cs"/>
              </a:rPr>
              <a:t>掃視被歸類為“開”或“越野”。越野視線反映了針對控制設備和用於反饋的觸摸屏的視覺注意力。</a:t>
            </a:r>
            <a:endParaRPr lang="zh-TW"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16</a:t>
            </a:fld>
            <a:endParaRPr lang="zh-TW" altLang="en-US"/>
          </a:p>
        </p:txBody>
      </p:sp>
    </p:spTree>
    <p:extLst>
      <p:ext uri="{BB962C8B-B14F-4D97-AF65-F5344CB8AC3E}">
        <p14:creationId xmlns:p14="http://schemas.microsoft.com/office/powerpoint/2010/main" val="40082867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總掃視時間 </a:t>
            </a:r>
            <a:r>
              <a:rPr lang="en-US" altLang="zh-TW" dirty="0"/>
              <a:t>TGT</a:t>
            </a:r>
          </a:p>
          <a:p>
            <a:r>
              <a:rPr lang="zh-TW" altLang="en-US" dirty="0"/>
              <a:t>平均掃視持續時間 </a:t>
            </a:r>
            <a:r>
              <a:rPr lang="en-US" altLang="zh-TW" dirty="0"/>
              <a:t>MGD</a:t>
            </a:r>
          </a:p>
          <a:p>
            <a:r>
              <a:rPr lang="zh-TW" altLang="en-US" dirty="0"/>
              <a:t>掃視次數 </a:t>
            </a:r>
            <a:r>
              <a:rPr lang="en-US" altLang="zh-TW" dirty="0"/>
              <a:t>NG</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17</a:t>
            </a:fld>
            <a:endParaRPr lang="zh-TW" altLang="en-US"/>
          </a:p>
        </p:txBody>
      </p:sp>
    </p:spTree>
    <p:extLst>
      <p:ext uri="{BB962C8B-B14F-4D97-AF65-F5344CB8AC3E}">
        <p14:creationId xmlns:p14="http://schemas.microsoft.com/office/powerpoint/2010/main" val="34623490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總掃視時間 </a:t>
            </a:r>
            <a:r>
              <a:rPr lang="en-US" altLang="zh-TW" dirty="0"/>
              <a:t>TGT</a:t>
            </a:r>
          </a:p>
          <a:p>
            <a:r>
              <a:rPr lang="zh-TW" altLang="en-US" dirty="0"/>
              <a:t>平均掃視持續時間 </a:t>
            </a:r>
            <a:r>
              <a:rPr lang="en-US" altLang="zh-TW" dirty="0"/>
              <a:t>MGD</a:t>
            </a:r>
          </a:p>
          <a:p>
            <a:r>
              <a:rPr lang="zh-TW" altLang="en-US" dirty="0"/>
              <a:t>掃視次數 </a:t>
            </a:r>
            <a:r>
              <a:rPr lang="en-US" altLang="zh-TW" dirty="0"/>
              <a:t>NG</a:t>
            </a:r>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18</a:t>
            </a:fld>
            <a:endParaRPr lang="zh-TW" altLang="en-US"/>
          </a:p>
        </p:txBody>
      </p:sp>
    </p:spTree>
    <p:extLst>
      <p:ext uri="{BB962C8B-B14F-4D97-AF65-F5344CB8AC3E}">
        <p14:creationId xmlns:p14="http://schemas.microsoft.com/office/powerpoint/2010/main" val="644988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TP </a:t>
            </a:r>
            <a:r>
              <a:rPr lang="zh-TW" altLang="en-US" dirty="0"/>
              <a:t>觸控板</a:t>
            </a:r>
            <a:endParaRPr lang="en-US" altLang="zh-TW" dirty="0"/>
          </a:p>
          <a:p>
            <a:r>
              <a:rPr lang="en-US" altLang="zh-TW" dirty="0"/>
              <a:t>RC</a:t>
            </a:r>
            <a:r>
              <a:rPr lang="zh-TW" altLang="en-US" dirty="0"/>
              <a:t> 旋轉控制器</a:t>
            </a:r>
            <a:endParaRPr lang="en-US" altLang="zh-TW" dirty="0"/>
          </a:p>
          <a:p>
            <a:r>
              <a:rPr lang="en-US" altLang="zh-TW" dirty="0"/>
              <a:t>SWC</a:t>
            </a:r>
            <a:r>
              <a:rPr lang="zh-TW" altLang="en-US" dirty="0"/>
              <a:t> 方向控制盤</a:t>
            </a:r>
            <a:endParaRPr lang="en-US" altLang="zh-TW" dirty="0"/>
          </a:p>
          <a:p>
            <a:r>
              <a:rPr lang="en-US" altLang="zh-TW" dirty="0"/>
              <a:t>TS</a:t>
            </a:r>
            <a:r>
              <a:rPr lang="zh-TW" altLang="en-US" dirty="0"/>
              <a:t> 觸控螢幕 </a:t>
            </a:r>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19</a:t>
            </a:fld>
            <a:endParaRPr lang="zh-TW" altLang="en-US"/>
          </a:p>
        </p:txBody>
      </p:sp>
    </p:spTree>
    <p:extLst>
      <p:ext uri="{BB962C8B-B14F-4D97-AF65-F5344CB8AC3E}">
        <p14:creationId xmlns:p14="http://schemas.microsoft.com/office/powerpoint/2010/main" val="493952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2</a:t>
            </a:fld>
            <a:endParaRPr lang="zh-TW" altLang="en-US"/>
          </a:p>
        </p:txBody>
      </p:sp>
    </p:spTree>
    <p:extLst>
      <p:ext uri="{BB962C8B-B14F-4D97-AF65-F5344CB8AC3E}">
        <p14:creationId xmlns:p14="http://schemas.microsoft.com/office/powerpoint/2010/main" val="21998220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20</a:t>
            </a:fld>
            <a:endParaRPr lang="zh-TW" altLang="en-US"/>
          </a:p>
        </p:txBody>
      </p:sp>
    </p:spTree>
    <p:extLst>
      <p:ext uri="{BB962C8B-B14F-4D97-AF65-F5344CB8AC3E}">
        <p14:creationId xmlns:p14="http://schemas.microsoft.com/office/powerpoint/2010/main" val="27250581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21</a:t>
            </a:fld>
            <a:endParaRPr lang="zh-TW" altLang="en-US"/>
          </a:p>
        </p:txBody>
      </p:sp>
    </p:spTree>
    <p:extLst>
      <p:ext uri="{BB962C8B-B14F-4D97-AF65-F5344CB8AC3E}">
        <p14:creationId xmlns:p14="http://schemas.microsoft.com/office/powerpoint/2010/main" val="2983036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22</a:t>
            </a:fld>
            <a:endParaRPr lang="zh-TW" altLang="en-US"/>
          </a:p>
        </p:txBody>
      </p:sp>
    </p:spTree>
    <p:extLst>
      <p:ext uri="{BB962C8B-B14F-4D97-AF65-F5344CB8AC3E}">
        <p14:creationId xmlns:p14="http://schemas.microsoft.com/office/powerpoint/2010/main" val="39880142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在英國的受測者</a:t>
            </a:r>
            <a:endParaRPr lang="en-US" altLang="zh-TW" dirty="0"/>
          </a:p>
          <a:p>
            <a:r>
              <a:rPr lang="zh-TW" altLang="en-US" dirty="0"/>
              <a:t>選單滑動 </a:t>
            </a:r>
            <a:r>
              <a:rPr lang="en-US" altLang="zh-TW" dirty="0"/>
              <a:t>:</a:t>
            </a:r>
            <a:r>
              <a:rPr lang="zh-TW" altLang="en-US" dirty="0"/>
              <a:t> 觸控螢幕 </a:t>
            </a:r>
            <a:r>
              <a:rPr lang="en-US" altLang="zh-TW" dirty="0"/>
              <a:t>&gt;</a:t>
            </a:r>
            <a:r>
              <a:rPr lang="zh-TW" altLang="en-US" dirty="0"/>
              <a:t>旋轉控制器 、方向盤 </a:t>
            </a:r>
            <a:r>
              <a:rPr lang="en-US" altLang="zh-TW" dirty="0"/>
              <a:t>&gt; </a:t>
            </a:r>
            <a:r>
              <a:rPr lang="zh-TW" altLang="en-US" dirty="0"/>
              <a:t>觸控板</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列表選擇 </a:t>
            </a:r>
            <a:r>
              <a:rPr lang="en-US" altLang="zh-TW" dirty="0"/>
              <a:t>:</a:t>
            </a:r>
            <a:r>
              <a:rPr lang="zh-TW" altLang="en-US" dirty="0"/>
              <a:t> 觸控螢幕 、旋轉控制器 </a:t>
            </a:r>
            <a:r>
              <a:rPr lang="en-US" altLang="zh-TW" dirty="0"/>
              <a:t>&gt;</a:t>
            </a:r>
            <a:r>
              <a:rPr lang="zh-TW" altLang="en-US" dirty="0"/>
              <a:t> 方向盤 、 觸控板</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內容輸入 </a:t>
            </a:r>
            <a:r>
              <a:rPr lang="en-US" altLang="zh-TW" dirty="0"/>
              <a:t>:</a:t>
            </a:r>
            <a:r>
              <a:rPr lang="zh-TW" altLang="en-US" dirty="0"/>
              <a:t> 觸控螢幕 </a:t>
            </a:r>
            <a:r>
              <a:rPr lang="en-US" altLang="zh-TW" dirty="0"/>
              <a:t>(</a:t>
            </a:r>
            <a:r>
              <a:rPr lang="zh-TW" altLang="en-US" dirty="0"/>
              <a:t>旋轉控制器、方向盤、觸控板之間沒有明確喜好</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地圖操作 </a:t>
            </a:r>
            <a:r>
              <a:rPr lang="en-US" altLang="zh-TW" dirty="0"/>
              <a:t>:</a:t>
            </a:r>
            <a:r>
              <a:rPr lang="zh-TW" altLang="en-US" dirty="0"/>
              <a:t> 觸控螢幕 </a:t>
            </a:r>
            <a:r>
              <a:rPr lang="en-US" altLang="zh-TW" dirty="0"/>
              <a:t>(</a:t>
            </a:r>
            <a:r>
              <a:rPr lang="zh-TW" altLang="en-US" dirty="0"/>
              <a:t>旋轉控制器、方向盤、觸控板之間沒有明確喜好</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在中國的受測者</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觸控螢幕視所有任務中最受歡迎的，而觸控板是最不受歡迎的</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在卡方檢定顯示，英國的受測者大多偏好旋轉控制器，而中國則偏好方向盤</a:t>
            </a:r>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23</a:t>
            </a:fld>
            <a:endParaRPr lang="zh-TW" altLang="en-US"/>
          </a:p>
        </p:txBody>
      </p:sp>
    </p:spTree>
    <p:extLst>
      <p:ext uri="{BB962C8B-B14F-4D97-AF65-F5344CB8AC3E}">
        <p14:creationId xmlns:p14="http://schemas.microsoft.com/office/powerpoint/2010/main" val="29688328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在英國的受測者</a:t>
            </a:r>
            <a:endParaRPr lang="en-US" altLang="zh-TW" dirty="0"/>
          </a:p>
          <a:p>
            <a:r>
              <a:rPr lang="zh-TW" altLang="en-US" dirty="0"/>
              <a:t>選單滑動 </a:t>
            </a:r>
            <a:r>
              <a:rPr lang="en-US" altLang="zh-TW" dirty="0"/>
              <a:t>:</a:t>
            </a:r>
            <a:r>
              <a:rPr lang="zh-TW" altLang="en-US" dirty="0"/>
              <a:t> 觸控螢幕 </a:t>
            </a:r>
            <a:r>
              <a:rPr lang="en-US" altLang="zh-TW" dirty="0"/>
              <a:t>&gt;</a:t>
            </a:r>
            <a:r>
              <a:rPr lang="zh-TW" altLang="en-US" dirty="0"/>
              <a:t>旋轉控制器 、方向盤 </a:t>
            </a:r>
            <a:r>
              <a:rPr lang="en-US" altLang="zh-TW" dirty="0"/>
              <a:t>&gt; </a:t>
            </a:r>
            <a:r>
              <a:rPr lang="zh-TW" altLang="en-US" dirty="0"/>
              <a:t>觸控板</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列表選擇 </a:t>
            </a:r>
            <a:r>
              <a:rPr lang="en-US" altLang="zh-TW" dirty="0"/>
              <a:t>:</a:t>
            </a:r>
            <a:r>
              <a:rPr lang="zh-TW" altLang="en-US" dirty="0"/>
              <a:t> 觸控螢幕 、旋轉控制器 </a:t>
            </a:r>
            <a:r>
              <a:rPr lang="en-US" altLang="zh-TW" dirty="0"/>
              <a:t>&gt;</a:t>
            </a:r>
            <a:r>
              <a:rPr lang="zh-TW" altLang="en-US" dirty="0"/>
              <a:t> 方向盤 、 觸控板</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內容輸入 </a:t>
            </a:r>
            <a:r>
              <a:rPr lang="en-US" altLang="zh-TW" dirty="0"/>
              <a:t>:</a:t>
            </a:r>
            <a:r>
              <a:rPr lang="zh-TW" altLang="en-US" dirty="0"/>
              <a:t> 觸控螢幕 </a:t>
            </a:r>
            <a:r>
              <a:rPr lang="en-US" altLang="zh-TW" dirty="0"/>
              <a:t>(</a:t>
            </a:r>
            <a:r>
              <a:rPr lang="zh-TW" altLang="en-US" dirty="0"/>
              <a:t>旋轉控制器、方向盤、觸控板之間沒有明確喜好</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地圖操作 </a:t>
            </a:r>
            <a:r>
              <a:rPr lang="en-US" altLang="zh-TW" dirty="0"/>
              <a:t>:</a:t>
            </a:r>
            <a:r>
              <a:rPr lang="zh-TW" altLang="en-US" dirty="0"/>
              <a:t> 觸控螢幕 </a:t>
            </a:r>
            <a:r>
              <a:rPr lang="en-US" altLang="zh-TW" dirty="0"/>
              <a:t>(</a:t>
            </a:r>
            <a:r>
              <a:rPr lang="zh-TW" altLang="en-US" dirty="0"/>
              <a:t>旋轉控制器、方向盤、觸控板之間沒有明確喜好</a:t>
            </a:r>
            <a:r>
              <a:rPr lang="en-US" altLang="zh-TW"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在中國的受測者</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觸控螢幕視所有任務中最受歡迎的，而觸控板是最不受歡迎的</a:t>
            </a:r>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24</a:t>
            </a:fld>
            <a:endParaRPr lang="zh-TW" altLang="en-US"/>
          </a:p>
        </p:txBody>
      </p:sp>
    </p:spTree>
    <p:extLst>
      <p:ext uri="{BB962C8B-B14F-4D97-AF65-F5344CB8AC3E}">
        <p14:creationId xmlns:p14="http://schemas.microsoft.com/office/powerpoint/2010/main" val="22262215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25</a:t>
            </a:fld>
            <a:endParaRPr lang="zh-TW" altLang="en-US"/>
          </a:p>
        </p:txBody>
      </p:sp>
    </p:spTree>
    <p:extLst>
      <p:ext uri="{BB962C8B-B14F-4D97-AF65-F5344CB8AC3E}">
        <p14:creationId xmlns:p14="http://schemas.microsoft.com/office/powerpoint/2010/main" val="12167543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26</a:t>
            </a:fld>
            <a:endParaRPr lang="zh-TW" altLang="en-US"/>
          </a:p>
        </p:txBody>
      </p:sp>
    </p:spTree>
    <p:extLst>
      <p:ext uri="{BB962C8B-B14F-4D97-AF65-F5344CB8AC3E}">
        <p14:creationId xmlns:p14="http://schemas.microsoft.com/office/powerpoint/2010/main" val="2250332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兩國文化差異大，兩國都代表重要的國際市場</a:t>
            </a:r>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3</a:t>
            </a:fld>
            <a:endParaRPr lang="zh-TW" altLang="en-US"/>
          </a:p>
        </p:txBody>
      </p:sp>
    </p:spTree>
    <p:extLst>
      <p:ext uri="{BB962C8B-B14F-4D97-AF65-F5344CB8AC3E}">
        <p14:creationId xmlns:p14="http://schemas.microsoft.com/office/powerpoint/2010/main" val="2737860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4</a:t>
            </a:fld>
            <a:endParaRPr lang="zh-TW" altLang="en-US"/>
          </a:p>
        </p:txBody>
      </p:sp>
    </p:spTree>
    <p:extLst>
      <p:ext uri="{BB962C8B-B14F-4D97-AF65-F5344CB8AC3E}">
        <p14:creationId xmlns:p14="http://schemas.microsoft.com/office/powerpoint/2010/main" val="801218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5</a:t>
            </a:fld>
            <a:endParaRPr lang="zh-TW" altLang="en-US"/>
          </a:p>
        </p:txBody>
      </p:sp>
    </p:spTree>
    <p:extLst>
      <p:ext uri="{BB962C8B-B14F-4D97-AF65-F5344CB8AC3E}">
        <p14:creationId xmlns:p14="http://schemas.microsoft.com/office/powerpoint/2010/main" val="215353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6</a:t>
            </a:fld>
            <a:endParaRPr lang="zh-TW" altLang="en-US"/>
          </a:p>
        </p:txBody>
      </p:sp>
    </p:spTree>
    <p:extLst>
      <p:ext uri="{BB962C8B-B14F-4D97-AF65-F5344CB8AC3E}">
        <p14:creationId xmlns:p14="http://schemas.microsoft.com/office/powerpoint/2010/main" val="2196398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方向盤</a:t>
            </a:r>
            <a:endParaRPr lang="en-US" altLang="zh-TW" dirty="0"/>
          </a:p>
          <a:p>
            <a:r>
              <a:rPr lang="zh-TW" altLang="en-US" dirty="0"/>
              <a:t>觸控板</a:t>
            </a:r>
            <a:endParaRPr lang="en-US" altLang="zh-TW" dirty="0"/>
          </a:p>
          <a:p>
            <a:r>
              <a:rPr lang="zh-TW" altLang="en-US" dirty="0"/>
              <a:t>觸控螢幕</a:t>
            </a:r>
            <a:endParaRPr lang="en-US" altLang="zh-TW" dirty="0"/>
          </a:p>
          <a:p>
            <a:r>
              <a:rPr lang="zh-TW" altLang="en-US" dirty="0"/>
              <a:t>旋轉控制</a:t>
            </a:r>
            <a:endParaRPr lang="en-US" altLang="zh-TW" dirty="0"/>
          </a:p>
          <a:p>
            <a:endParaRPr lang="en-US" altLang="zh-TW" dirty="0"/>
          </a:p>
          <a:p>
            <a:r>
              <a:rPr lang="en-US" altLang="zh-TW" dirty="0"/>
              <a:t>ETG</a:t>
            </a:r>
            <a:r>
              <a:rPr lang="zh-TW" altLang="en-US" dirty="0"/>
              <a:t>眼動追蹤儀</a:t>
            </a:r>
            <a:endParaRPr lang="en-US" altLang="zh-TW" dirty="0"/>
          </a:p>
          <a:p>
            <a:endParaRPr lang="en-US" altLang="zh-TW" dirty="0"/>
          </a:p>
          <a:p>
            <a:pPr marL="342900" indent="-342900">
              <a:lnSpc>
                <a:spcPct val="150000"/>
              </a:lnSpc>
              <a:buFont typeface="Wingdings" panose="05000000000000000000" pitchFamily="2" charset="2"/>
              <a:buChar char="Ø"/>
            </a:pPr>
            <a:r>
              <a:rPr lang="zh-TW" altLang="en-US" sz="1200" dirty="0">
                <a:latin typeface="微軟正黑體" panose="020B0604030504040204" pitchFamily="34" charset="-120"/>
                <a:ea typeface="微軟正黑體" panose="020B0604030504040204" pitchFamily="34" charset="-120"/>
              </a:rPr>
              <a:t>英國使用</a:t>
            </a:r>
            <a:r>
              <a:rPr lang="en-US" altLang="zh-TW" sz="1200" dirty="0"/>
              <a:t>Honda Civic SE</a:t>
            </a:r>
            <a:r>
              <a:rPr lang="zh-TW" altLang="en-US" sz="1200" dirty="0">
                <a:latin typeface="微軟正黑體" panose="020B0604030504040204" pitchFamily="34" charset="-120"/>
                <a:ea typeface="微軟正黑體" panose="020B0604030504040204" pitchFamily="34" charset="-120"/>
              </a:rPr>
              <a:t>汽車的前半部來取代原本的汽車裝置</a:t>
            </a:r>
            <a:endParaRPr lang="en-US" altLang="zh-TW" sz="12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en-US" altLang="zh-TW" sz="1200" dirty="0">
                <a:latin typeface="微軟正黑體" panose="020B0604030504040204" pitchFamily="34" charset="-120"/>
                <a:ea typeface="微軟正黑體" panose="020B0604030504040204" pitchFamily="34" charset="-120"/>
              </a:rPr>
              <a:t>270</a:t>
            </a:r>
            <a:r>
              <a:rPr lang="zh-TW" altLang="en-US" sz="1200" dirty="0">
                <a:latin typeface="微軟正黑體" panose="020B0604030504040204" pitchFamily="34" charset="-120"/>
                <a:ea typeface="微軟正黑體" panose="020B0604030504040204" pitchFamily="34" charset="-120"/>
              </a:rPr>
              <a:t>度的螢幕、</a:t>
            </a:r>
            <a:r>
              <a:rPr lang="en-US" altLang="zh-TW" sz="1200" dirty="0">
                <a:latin typeface="微軟正黑體" panose="020B0604030504040204" pitchFamily="34" charset="-120"/>
                <a:ea typeface="微軟正黑體" panose="020B0604030504040204" pitchFamily="34" charset="-120"/>
              </a:rPr>
              <a:t>3</a:t>
            </a:r>
            <a:r>
              <a:rPr lang="zh-TW" altLang="en-US" sz="1200" dirty="0">
                <a:latin typeface="微軟正黑體" panose="020B0604030504040204" pitchFamily="34" charset="-120"/>
                <a:ea typeface="微軟正黑體" panose="020B0604030504040204" pitchFamily="34" charset="-120"/>
              </a:rPr>
              <a:t>台投影機</a:t>
            </a:r>
            <a:endParaRPr lang="en-US" altLang="zh-TW" sz="12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en-US" altLang="zh-TW" sz="1200" dirty="0">
                <a:latin typeface="微軟正黑體" panose="020B0604030504040204" pitchFamily="34" charset="-120"/>
                <a:ea typeface="微軟正黑體" panose="020B0604030504040204" pitchFamily="34" charset="-120"/>
              </a:rPr>
              <a:t>8</a:t>
            </a:r>
            <a:r>
              <a:rPr lang="zh-TW" altLang="en-US" sz="1200" dirty="0">
                <a:latin typeface="微軟正黑體" panose="020B0604030504040204" pitchFamily="34" charset="-120"/>
                <a:ea typeface="微軟正黑體" panose="020B0604030504040204" pitchFamily="34" charset="-120"/>
              </a:rPr>
              <a:t>英吋的</a:t>
            </a:r>
            <a:r>
              <a:rPr lang="en-US" altLang="zh-TW" sz="1200" dirty="0">
                <a:latin typeface="微軟正黑體" panose="020B0604030504040204" pitchFamily="34" charset="-120"/>
                <a:ea typeface="微軟正黑體" panose="020B0604030504040204" pitchFamily="34" charset="-120"/>
              </a:rPr>
              <a:t>LCD</a:t>
            </a:r>
            <a:r>
              <a:rPr lang="zh-TW" altLang="en-US" sz="1200" dirty="0">
                <a:latin typeface="微軟正黑體" panose="020B0604030504040204" pitchFamily="34" charset="-120"/>
                <a:ea typeface="微軟正黑體" panose="020B0604030504040204" pitchFamily="34" charset="-120"/>
              </a:rPr>
              <a:t>顯示螢幕來呈現車速表、轉速表，以模擬汽車儀表板</a:t>
            </a:r>
            <a:endParaRPr lang="en-US" altLang="zh-TW" sz="1200" dirty="0">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7</a:t>
            </a:fld>
            <a:endParaRPr lang="zh-TW" altLang="en-US"/>
          </a:p>
        </p:txBody>
      </p:sp>
    </p:spTree>
    <p:extLst>
      <p:ext uri="{BB962C8B-B14F-4D97-AF65-F5344CB8AC3E}">
        <p14:creationId xmlns:p14="http://schemas.microsoft.com/office/powerpoint/2010/main" val="1631871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8</a:t>
            </a:fld>
            <a:endParaRPr lang="zh-TW" altLang="en-US"/>
          </a:p>
        </p:txBody>
      </p:sp>
    </p:spTree>
    <p:extLst>
      <p:ext uri="{BB962C8B-B14F-4D97-AF65-F5344CB8AC3E}">
        <p14:creationId xmlns:p14="http://schemas.microsoft.com/office/powerpoint/2010/main" val="1886696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105</a:t>
            </a:r>
            <a:r>
              <a:rPr lang="zh-TW" altLang="en-US" dirty="0"/>
              <a:t>公里</a:t>
            </a:r>
          </a:p>
          <a:p>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5"/>
          </p:nvPr>
        </p:nvSpPr>
        <p:spPr/>
        <p:txBody>
          <a:bodyPr/>
          <a:lstStyle/>
          <a:p>
            <a:fld id="{6BC22AE7-BC27-4FBE-AFA8-5B4914FF9813}" type="slidenum">
              <a:rPr lang="zh-TW" altLang="en-US" smtClean="0"/>
              <a:t>9</a:t>
            </a:fld>
            <a:endParaRPr lang="zh-TW" altLang="en-US"/>
          </a:p>
        </p:txBody>
      </p:sp>
    </p:spTree>
    <p:extLst>
      <p:ext uri="{BB962C8B-B14F-4D97-AF65-F5344CB8AC3E}">
        <p14:creationId xmlns:p14="http://schemas.microsoft.com/office/powerpoint/2010/main" val="4159322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5D8F437-6703-486E-AABB-0BEEFE77F733}"/>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B930884-C09B-4716-8FAA-A19786159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CE9B348F-7848-4EFA-A2D1-30B90CBAC7CA}"/>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DB3218EF-64B0-43B2-9000-F2E0DB80336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287A482-94D2-4120-B721-89D1FBB84F04}"/>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3739996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EAD7CAB-EF04-42D8-88B3-40BC5083FB95}"/>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3412281F-E76E-4655-81CE-837C37662E1C}"/>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A9FFA1C-1498-4251-AB33-D5A3ECA42D52}"/>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F0361DD9-7272-4039-BDDE-E8A84396DB5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395D92B-342D-4BD7-A662-2B4AE5D044FE}"/>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3074428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BC7DF8DF-1B0C-456D-9AE7-68335BBDA240}"/>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A7F99981-2EB0-4097-89A6-DC64B6626CC9}"/>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65A6577-7735-4A51-8C00-402C3E040950}"/>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0B7775F2-4052-428E-A0E0-BB8C297174B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C42C3EC-AB4E-4DF4-A577-57F1B2F27D83}"/>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289996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CF3B53-A283-4F81-8A27-397F65A966A6}"/>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D47BA3C0-D59F-411C-82F3-8CBAA5B49DB6}"/>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96A2A8E-5029-45B4-8071-67C7B590F7DA}"/>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28AEFDFF-6B58-42CC-81A6-2E6E23AFB94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A75276A-72DF-42F4-80ED-2274AF47F29C}"/>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1410339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769961-3588-4BED-B871-E7E5C6C699A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69889670-F687-40D1-B5B5-DE90CC4BF1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4EF11290-4936-48DA-98A0-FE1F52E698B7}"/>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43A0E40C-5D85-4985-BAA5-6518DD01FCA5}"/>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37EF7C5-018F-466F-A15C-FE1D1CE71293}"/>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559367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AA1D73-80DC-480D-B20A-54017BD570B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5AB3DED-56E3-464B-A086-B273F7720A41}"/>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E03CC4DC-46D9-4D29-A367-566DD7C4F28C}"/>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A4A12EDE-F9CB-4E50-AFC9-822341727FDF}"/>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6" name="頁尾版面配置區 5">
            <a:extLst>
              <a:ext uri="{FF2B5EF4-FFF2-40B4-BE49-F238E27FC236}">
                <a16:creationId xmlns:a16="http://schemas.microsoft.com/office/drawing/2014/main" id="{8C0319A2-E411-4581-9F33-11472AE4A65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F54F901-289C-4F0F-B973-1B4BECA2B71E}"/>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74109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5B3F68-FAA1-4E9D-8530-8680E3FA0872}"/>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725C07EB-3DDE-43AB-AEF2-CABE3CC1A3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FE8CAE85-B3AF-4E41-A874-90D46AD129E3}"/>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74083EEA-2DA2-4DEB-8E11-21B6927F16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3ADADB16-2A92-4727-881A-6A3E29FBA806}"/>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C165D235-025C-4138-B0F1-B54AAB2D5327}"/>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8" name="頁尾版面配置區 7">
            <a:extLst>
              <a:ext uri="{FF2B5EF4-FFF2-40B4-BE49-F238E27FC236}">
                <a16:creationId xmlns:a16="http://schemas.microsoft.com/office/drawing/2014/main" id="{C353CDB0-1888-4A9B-A5F7-DA2C7C48FC43}"/>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C9D5A6D2-1A7B-4091-8B5C-9846B9E5AACD}"/>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3561704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4906EF-9E4E-4F9E-B0AF-8E64C5C721E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9AFFFA49-66E8-4E43-ABE1-464FC5477ABC}"/>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4" name="頁尾版面配置區 3">
            <a:extLst>
              <a:ext uri="{FF2B5EF4-FFF2-40B4-BE49-F238E27FC236}">
                <a16:creationId xmlns:a16="http://schemas.microsoft.com/office/drawing/2014/main" id="{27869774-B9B0-4C20-97ED-E6A37C0E35E2}"/>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0B18FA45-5DAF-472B-A461-2E9846CB7ADB}"/>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102940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F458DB0-DE6B-4C8A-97D4-B6F61D7AFBB9}"/>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3" name="頁尾版面配置區 2">
            <a:extLst>
              <a:ext uri="{FF2B5EF4-FFF2-40B4-BE49-F238E27FC236}">
                <a16:creationId xmlns:a16="http://schemas.microsoft.com/office/drawing/2014/main" id="{52EC7FD8-A158-4E49-852B-0C4540849428}"/>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E62EDFEC-94D7-4570-A38A-BF5C6F879C2F}"/>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383893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BC64E1A-DFB4-406A-947D-F5DDEEB9B182}"/>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B39858F-6585-4BC6-A50B-DD2ACD2494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00375AB9-65F5-4E42-BDA6-0C5066FCE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9552A73E-D38E-4955-96C7-8E0673F3D26A}"/>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6" name="頁尾版面配置區 5">
            <a:extLst>
              <a:ext uri="{FF2B5EF4-FFF2-40B4-BE49-F238E27FC236}">
                <a16:creationId xmlns:a16="http://schemas.microsoft.com/office/drawing/2014/main" id="{46274CBB-89DA-4DA2-8865-27E00EC04D2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3EECB6A4-7FED-4DC5-8552-356F647FCBCD}"/>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1135753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3FD7358-78E9-4715-8A71-F1C647F8BC76}"/>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EE55EA08-E397-4542-A18D-39DD30F60B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9A44D1A4-4FB3-4645-B678-D99A510ABC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460968F6-FEBE-406B-B458-AC8E5DC68C4D}"/>
              </a:ext>
            </a:extLst>
          </p:cNvPr>
          <p:cNvSpPr>
            <a:spLocks noGrp="1"/>
          </p:cNvSpPr>
          <p:nvPr>
            <p:ph type="dt" sz="half" idx="10"/>
          </p:nvPr>
        </p:nvSpPr>
        <p:spPr/>
        <p:txBody>
          <a:bodyPr/>
          <a:lstStyle/>
          <a:p>
            <a:fld id="{069551C7-1A0E-439F-BF74-E388B8A90481}" type="datetimeFigureOut">
              <a:rPr lang="zh-TW" altLang="en-US" smtClean="0"/>
              <a:t>2022/11/18</a:t>
            </a:fld>
            <a:endParaRPr lang="zh-TW" altLang="en-US"/>
          </a:p>
        </p:txBody>
      </p:sp>
      <p:sp>
        <p:nvSpPr>
          <p:cNvPr id="6" name="頁尾版面配置區 5">
            <a:extLst>
              <a:ext uri="{FF2B5EF4-FFF2-40B4-BE49-F238E27FC236}">
                <a16:creationId xmlns:a16="http://schemas.microsoft.com/office/drawing/2014/main" id="{574ABA95-1960-442C-A4B4-9729BF71DAB0}"/>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595CAC07-010B-4D47-BA1D-D14065F3DD61}"/>
              </a:ext>
            </a:extLst>
          </p:cNvPr>
          <p:cNvSpPr>
            <a:spLocks noGrp="1"/>
          </p:cNvSpPr>
          <p:nvPr>
            <p:ph type="sldNum" sz="quarter" idx="12"/>
          </p:nvPr>
        </p:nvSpPr>
        <p:spPr/>
        <p:txBody>
          <a:body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2938985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58ACC38A-CDAF-4687-838F-8EF4A59537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3DC6EDD-489A-4A2A-857E-65FD75F5C6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7081F77-380F-4A91-AF8E-7BB7BB8ABA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551C7-1A0E-439F-BF74-E388B8A90481}" type="datetimeFigureOut">
              <a:rPr lang="zh-TW" altLang="en-US" smtClean="0"/>
              <a:t>2022/11/18</a:t>
            </a:fld>
            <a:endParaRPr lang="zh-TW" altLang="en-US"/>
          </a:p>
        </p:txBody>
      </p:sp>
      <p:sp>
        <p:nvSpPr>
          <p:cNvPr id="5" name="頁尾版面配置區 4">
            <a:extLst>
              <a:ext uri="{FF2B5EF4-FFF2-40B4-BE49-F238E27FC236}">
                <a16:creationId xmlns:a16="http://schemas.microsoft.com/office/drawing/2014/main" id="{9F9167A0-785C-428B-9101-2CBE98B7D8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DAB65BA8-9058-431C-96C2-5EAC1958FC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946FAE-BEC9-4F85-B9E6-2930592F9774}" type="slidenum">
              <a:rPr lang="zh-TW" altLang="en-US" smtClean="0"/>
              <a:t>‹#›</a:t>
            </a:fld>
            <a:endParaRPr lang="zh-TW" altLang="en-US"/>
          </a:p>
        </p:txBody>
      </p:sp>
    </p:spTree>
    <p:extLst>
      <p:ext uri="{BB962C8B-B14F-4D97-AF65-F5344CB8AC3E}">
        <p14:creationId xmlns:p14="http://schemas.microsoft.com/office/powerpoint/2010/main" val="76940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jpg"/><Relationship Id="rId7"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2.jpg"/><Relationship Id="rId7"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7.jpeg"/><Relationship Id="rId9"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18.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jpg"/><Relationship Id="rId7"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32.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jpg"/><Relationship Id="rId7" Type="http://schemas.openxmlformats.org/officeDocument/2006/relationships/image" Target="../media/image39.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10.jpeg"/><Relationship Id="rId9" Type="http://schemas.openxmlformats.org/officeDocument/2006/relationships/image" Target="../media/image41.png"/></Relationships>
</file>

<file path=ppt/slides/_rels/slide21.xml.rels><?xml version="1.0" encoding="UTF-8" standalone="yes"?>
<Relationships xmlns="http://schemas.openxmlformats.org/package/2006/relationships"><Relationship Id="rId8" Type="http://schemas.openxmlformats.org/officeDocument/2006/relationships/image" Target="../media/image46.png"/><Relationship Id="rId3" Type="http://schemas.openxmlformats.org/officeDocument/2006/relationships/image" Target="../media/image2.jpg"/><Relationship Id="rId7" Type="http://schemas.openxmlformats.org/officeDocument/2006/relationships/image" Target="../media/image45.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11.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11.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3.png"/></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0000"/>
            <a:lum/>
          </a:blip>
          <a:srcRect/>
          <a:stretch>
            <a:fillRect/>
          </a:stretch>
        </a:blipFill>
        <a:effectLst/>
      </p:bgPr>
    </p:bg>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1DEEB59F-5F6F-7EB2-9B0B-E5009B2E3D94}"/>
              </a:ext>
            </a:extLst>
          </p:cNvPr>
          <p:cNvSpPr txBox="1"/>
          <p:nvPr/>
        </p:nvSpPr>
        <p:spPr>
          <a:xfrm>
            <a:off x="154470" y="1574566"/>
            <a:ext cx="11883061" cy="1754326"/>
          </a:xfrm>
          <a:prstGeom prst="rect">
            <a:avLst/>
          </a:prstGeom>
          <a:noFill/>
        </p:spPr>
        <p:txBody>
          <a:bodyPr wrap="square" rtlCol="0">
            <a:spAutoFit/>
          </a:bodyPr>
          <a:lstStyle/>
          <a:p>
            <a:r>
              <a:rPr lang="en-US" altLang="zh-TW" sz="3600" b="1" dirty="0"/>
              <a:t>Evaluating secondary input devices to support an automotive touchscreen HMI : A cross-cultural simulator study conducted in the UK and China</a:t>
            </a:r>
            <a:endParaRPr lang="zh-TW" altLang="en-US" sz="3600" b="1" dirty="0"/>
          </a:p>
        </p:txBody>
      </p:sp>
      <p:sp>
        <p:nvSpPr>
          <p:cNvPr id="3" name="文字方塊 2">
            <a:extLst>
              <a:ext uri="{FF2B5EF4-FFF2-40B4-BE49-F238E27FC236}">
                <a16:creationId xmlns:a16="http://schemas.microsoft.com/office/drawing/2014/main" id="{63531BFE-687B-3F87-5904-09CB68980497}"/>
              </a:ext>
            </a:extLst>
          </p:cNvPr>
          <p:cNvSpPr txBox="1"/>
          <p:nvPr/>
        </p:nvSpPr>
        <p:spPr>
          <a:xfrm>
            <a:off x="50800" y="4356100"/>
            <a:ext cx="10687285" cy="461665"/>
          </a:xfrm>
          <a:prstGeom prst="rect">
            <a:avLst/>
          </a:prstGeom>
          <a:no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期刊</a:t>
            </a:r>
            <a:r>
              <a:rPr lang="zh-TW" altLang="en-US" sz="2400" b="1" dirty="0"/>
              <a:t> </a:t>
            </a:r>
            <a:r>
              <a:rPr lang="en-US" altLang="zh-TW" sz="2400" b="1" dirty="0"/>
              <a:t>:</a:t>
            </a:r>
            <a:r>
              <a:rPr lang="zh-TW" altLang="en-US" sz="2400" b="1" dirty="0"/>
              <a:t> </a:t>
            </a:r>
            <a:r>
              <a:rPr lang="en-US" altLang="zh-TW" sz="2400" b="1" dirty="0"/>
              <a:t>Applied Ergonomics</a:t>
            </a:r>
            <a:r>
              <a:rPr lang="zh-TW" altLang="en-US" sz="2400" b="1" dirty="0"/>
              <a:t> </a:t>
            </a:r>
            <a:r>
              <a:rPr lang="en-US" altLang="zh-TW" sz="2400" b="1" dirty="0"/>
              <a:t>78, July 2019, Pages 184-196</a:t>
            </a:r>
            <a:endParaRPr lang="zh-TW" altLang="en-US" sz="2400" b="1" dirty="0"/>
          </a:p>
        </p:txBody>
      </p:sp>
      <p:sp>
        <p:nvSpPr>
          <p:cNvPr id="9" name="文字方塊 8">
            <a:extLst>
              <a:ext uri="{FF2B5EF4-FFF2-40B4-BE49-F238E27FC236}">
                <a16:creationId xmlns:a16="http://schemas.microsoft.com/office/drawing/2014/main" id="{1A4403CF-C7DD-3452-6A59-8DB0398E075B}"/>
              </a:ext>
            </a:extLst>
          </p:cNvPr>
          <p:cNvSpPr txBox="1"/>
          <p:nvPr/>
        </p:nvSpPr>
        <p:spPr>
          <a:xfrm>
            <a:off x="50800" y="4940300"/>
            <a:ext cx="11883061" cy="830997"/>
          </a:xfrm>
          <a:prstGeom prst="rect">
            <a:avLst/>
          </a:prstGeom>
          <a:noFill/>
        </p:spPr>
        <p:txBody>
          <a:bodyPr wrap="none" rtlCol="0">
            <a:spAutoFit/>
          </a:bodyPr>
          <a:lstStyle/>
          <a:p>
            <a:r>
              <a:rPr lang="zh-TW" altLang="en-US" sz="2400" b="1" dirty="0">
                <a:latin typeface="微軟正黑體" panose="020B0604030504040204" pitchFamily="34" charset="-120"/>
                <a:ea typeface="微軟正黑體" panose="020B0604030504040204" pitchFamily="34" charset="-120"/>
              </a:rPr>
              <a:t>作者</a:t>
            </a:r>
            <a:r>
              <a:rPr lang="zh-TW" altLang="en-US" sz="2400" b="1" dirty="0"/>
              <a:t> </a:t>
            </a:r>
            <a:r>
              <a:rPr lang="en-US" altLang="zh-TW" sz="2400" b="1" dirty="0"/>
              <a:t>:</a:t>
            </a:r>
            <a:r>
              <a:rPr lang="zh-TW" altLang="en-US" sz="2400" b="1" dirty="0"/>
              <a:t> </a:t>
            </a:r>
            <a:r>
              <a:rPr lang="en-US" altLang="zh-TW" sz="2400" b="1" dirty="0"/>
              <a:t>Human Factors Research Group, Faculty of Engineering, University of Nottingham, UK</a:t>
            </a:r>
          </a:p>
          <a:p>
            <a:pPr indent="711200"/>
            <a:r>
              <a:rPr lang="zh-TW" altLang="en-US" sz="2400" b="1" dirty="0"/>
              <a:t> </a:t>
            </a:r>
            <a:r>
              <a:rPr lang="en-US" altLang="zh-TW" sz="2400" b="1" dirty="0"/>
              <a:t> Jaguar Land Rover Research, International Digital Laboratory, Coventry, UK</a:t>
            </a:r>
            <a:endParaRPr lang="zh-TW" altLang="en-US" sz="3200" b="1" dirty="0"/>
          </a:p>
        </p:txBody>
      </p:sp>
      <p:sp>
        <p:nvSpPr>
          <p:cNvPr id="10" name="文字方塊 9">
            <a:extLst>
              <a:ext uri="{FF2B5EF4-FFF2-40B4-BE49-F238E27FC236}">
                <a16:creationId xmlns:a16="http://schemas.microsoft.com/office/drawing/2014/main" id="{2D144C1C-D09D-713D-25E4-F40ABD68A51E}"/>
              </a:ext>
            </a:extLst>
          </p:cNvPr>
          <p:cNvSpPr txBox="1"/>
          <p:nvPr/>
        </p:nvSpPr>
        <p:spPr>
          <a:xfrm>
            <a:off x="9872783" y="6015335"/>
            <a:ext cx="1955985" cy="461665"/>
          </a:xfrm>
          <a:prstGeom prst="rect">
            <a:avLst/>
          </a:prstGeom>
          <a:noFill/>
        </p:spPr>
        <p:txBody>
          <a:bodyPr wrap="none" rtlCol="0">
            <a:spAutoFit/>
          </a:bodyPr>
          <a:lstStyle/>
          <a:p>
            <a:r>
              <a:rPr lang="zh-TW" altLang="en-US" sz="2400" b="1" dirty="0">
                <a:latin typeface="微軟正黑體" panose="020B0604030504040204" pitchFamily="34" charset="-120"/>
                <a:ea typeface="微軟正黑體" panose="020B0604030504040204" pitchFamily="34" charset="-120"/>
              </a:rPr>
              <a:t>學生 </a:t>
            </a:r>
            <a:r>
              <a:rPr lang="en-US" altLang="zh-TW" sz="2400" b="1" dirty="0">
                <a:latin typeface="微軟正黑體" panose="020B0604030504040204" pitchFamily="34" charset="-120"/>
                <a:ea typeface="微軟正黑體" panose="020B0604030504040204" pitchFamily="34" charset="-120"/>
              </a:rPr>
              <a:t>: </a:t>
            </a:r>
            <a:r>
              <a:rPr lang="zh-TW" altLang="en-US" sz="2400" b="1" dirty="0">
                <a:latin typeface="微軟正黑體" panose="020B0604030504040204" pitchFamily="34" charset="-120"/>
                <a:ea typeface="微軟正黑體" panose="020B0604030504040204" pitchFamily="34" charset="-120"/>
              </a:rPr>
              <a:t>宋錦玉</a:t>
            </a:r>
          </a:p>
        </p:txBody>
      </p:sp>
      <p:sp>
        <p:nvSpPr>
          <p:cNvPr id="11" name="文字方塊 10">
            <a:extLst>
              <a:ext uri="{FF2B5EF4-FFF2-40B4-BE49-F238E27FC236}">
                <a16:creationId xmlns:a16="http://schemas.microsoft.com/office/drawing/2014/main" id="{167EA429-FFF1-38D9-400E-DA506376E39F}"/>
              </a:ext>
            </a:extLst>
          </p:cNvPr>
          <p:cNvSpPr txBox="1"/>
          <p:nvPr/>
        </p:nvSpPr>
        <p:spPr>
          <a:xfrm>
            <a:off x="179958" y="3351026"/>
            <a:ext cx="11832085" cy="461665"/>
          </a:xfrm>
          <a:prstGeom prst="rect">
            <a:avLst/>
          </a:prstGeom>
          <a:noFill/>
        </p:spPr>
        <p:txBody>
          <a:bodyPr wrap="none" rtlCol="0">
            <a:spAutoFit/>
          </a:bodyPr>
          <a:lstStyle/>
          <a:p>
            <a:r>
              <a:rPr lang="zh-TW" altLang="en-US" sz="2400" b="1" dirty="0">
                <a:solidFill>
                  <a:schemeClr val="tx1">
                    <a:lumMod val="75000"/>
                    <a:lumOff val="25000"/>
                  </a:schemeClr>
                </a:solidFill>
                <a:latin typeface="微軟正黑體" panose="020B0604030504040204" pitchFamily="34" charset="-120"/>
                <a:ea typeface="微軟正黑體" panose="020B0604030504040204" pitchFamily="34" charset="-120"/>
              </a:rPr>
              <a:t>評估輔助輸入設備以支持汽車觸控螢幕</a:t>
            </a:r>
            <a:r>
              <a:rPr lang="en-US" altLang="zh-TW" sz="2400" b="1" dirty="0">
                <a:solidFill>
                  <a:schemeClr val="tx1">
                    <a:lumMod val="75000"/>
                    <a:lumOff val="25000"/>
                  </a:schemeClr>
                </a:solidFill>
                <a:latin typeface="微軟正黑體" panose="020B0604030504040204" pitchFamily="34" charset="-120"/>
                <a:ea typeface="微軟正黑體" panose="020B0604030504040204" pitchFamily="34" charset="-120"/>
              </a:rPr>
              <a:t>HMI : </a:t>
            </a:r>
            <a:r>
              <a:rPr lang="zh-TW" altLang="en-US" sz="2400" b="1" dirty="0">
                <a:solidFill>
                  <a:schemeClr val="tx1">
                    <a:lumMod val="75000"/>
                    <a:lumOff val="25000"/>
                  </a:schemeClr>
                </a:solidFill>
                <a:latin typeface="微軟正黑體" panose="020B0604030504040204" pitchFamily="34" charset="-120"/>
                <a:ea typeface="微軟正黑體" panose="020B0604030504040204" pitchFamily="34" charset="-120"/>
              </a:rPr>
              <a:t>在英國和中國進行的跨文化模擬器研究</a:t>
            </a:r>
          </a:p>
        </p:txBody>
      </p:sp>
    </p:spTree>
    <p:extLst>
      <p:ext uri="{BB962C8B-B14F-4D97-AF65-F5344CB8AC3E}">
        <p14:creationId xmlns:p14="http://schemas.microsoft.com/office/powerpoint/2010/main" val="2633502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8" name="文字方塊 7">
            <a:extLst>
              <a:ext uri="{FF2B5EF4-FFF2-40B4-BE49-F238E27FC236}">
                <a16:creationId xmlns:a16="http://schemas.microsoft.com/office/drawing/2014/main" id="{DE6D1953-AF8F-B92C-7667-B8D5D5B7CE96}"/>
              </a:ext>
            </a:extLst>
          </p:cNvPr>
          <p:cNvSpPr txBox="1"/>
          <p:nvPr/>
        </p:nvSpPr>
        <p:spPr>
          <a:xfrm>
            <a:off x="139700" y="0"/>
            <a:ext cx="812800" cy="830997"/>
          </a:xfrm>
          <a:prstGeom prst="rect">
            <a:avLst/>
          </a:prstGeom>
          <a:noFill/>
        </p:spPr>
        <p:txBody>
          <a:bodyPr wrap="square" rtlCol="0">
            <a:spAutoFit/>
          </a:bodyPr>
          <a:lstStyle/>
          <a:p>
            <a:r>
              <a:rPr lang="en-US" altLang="zh-TW" sz="4800" b="1" dirty="0"/>
              <a:t>02</a:t>
            </a:r>
            <a:r>
              <a:rPr lang="zh-TW" altLang="en-US" sz="4800" b="1" dirty="0"/>
              <a:t> </a:t>
            </a:r>
          </a:p>
        </p:txBody>
      </p:sp>
      <p:sp>
        <p:nvSpPr>
          <p:cNvPr id="9" name="文字方塊 8">
            <a:extLst>
              <a:ext uri="{FF2B5EF4-FFF2-40B4-BE49-F238E27FC236}">
                <a16:creationId xmlns:a16="http://schemas.microsoft.com/office/drawing/2014/main" id="{1757F637-B6A7-6CA4-4137-AF0776FE4C21}"/>
              </a:ext>
            </a:extLst>
          </p:cNvPr>
          <p:cNvSpPr txBox="1"/>
          <p:nvPr/>
        </p:nvSpPr>
        <p:spPr>
          <a:xfrm>
            <a:off x="1092198" y="30777"/>
            <a:ext cx="2062744" cy="769441"/>
          </a:xfrm>
          <a:prstGeom prst="rect">
            <a:avLst/>
          </a:prstGeom>
          <a:noFill/>
        </p:spPr>
        <p:txBody>
          <a:bodyPr wrap="none" rtlCol="0">
            <a:spAutoFit/>
          </a:bodyPr>
          <a:lstStyle/>
          <a:p>
            <a:r>
              <a:rPr lang="en-US" altLang="zh-TW" sz="4400" b="1" dirty="0"/>
              <a:t>Method</a:t>
            </a:r>
            <a:endParaRPr lang="zh-TW" altLang="en-US" sz="4400" b="1" dirty="0"/>
          </a:p>
        </p:txBody>
      </p:sp>
      <p:pic>
        <p:nvPicPr>
          <p:cNvPr id="10" name="Picture 2" descr="https://ars.els-cdn.com/content/image/1-s2.0-S0003687019300584-gr3.jpg">
            <a:extLst>
              <a:ext uri="{FF2B5EF4-FFF2-40B4-BE49-F238E27FC236}">
                <a16:creationId xmlns:a16="http://schemas.microsoft.com/office/drawing/2014/main" id="{04FB33BE-3263-42AF-687A-D4B301B1345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1262" t="52930"/>
          <a:stretch/>
        </p:blipFill>
        <p:spPr bwMode="auto">
          <a:xfrm>
            <a:off x="6320608" y="4186974"/>
            <a:ext cx="3539672" cy="2151324"/>
          </a:xfrm>
          <a:prstGeom prst="rect">
            <a:avLst/>
          </a:prstGeom>
          <a:noFill/>
          <a:extLst>
            <a:ext uri="{909E8E84-426E-40DD-AFC4-6F175D3DCCD1}">
              <a14:hiddenFill xmlns:a14="http://schemas.microsoft.com/office/drawing/2010/main">
                <a:solidFill>
                  <a:srgbClr val="FFFFFF"/>
                </a:solidFill>
              </a14:hiddenFill>
            </a:ext>
          </a:extLst>
        </p:spPr>
      </p:pic>
      <p:sp>
        <p:nvSpPr>
          <p:cNvPr id="11" name="文字方塊 10">
            <a:extLst>
              <a:ext uri="{FF2B5EF4-FFF2-40B4-BE49-F238E27FC236}">
                <a16:creationId xmlns:a16="http://schemas.microsoft.com/office/drawing/2014/main" id="{74DE4B3C-5BD8-D5F7-CA8E-245EB796B507}"/>
              </a:ext>
            </a:extLst>
          </p:cNvPr>
          <p:cNvSpPr txBox="1"/>
          <p:nvPr/>
        </p:nvSpPr>
        <p:spPr>
          <a:xfrm>
            <a:off x="9956795" y="4186973"/>
            <a:ext cx="2099498" cy="1686487"/>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b="1" dirty="0">
                <a:latin typeface="微軟正黑體" panose="020B0604030504040204" pitchFamily="34" charset="-120"/>
                <a:ea typeface="微軟正黑體" panose="020B0604030504040204" pitchFamily="34" charset="-120"/>
              </a:rPr>
              <a:t>地圖操作 </a:t>
            </a:r>
            <a:endParaRPr lang="en-US" altLang="zh-TW" sz="2400" b="1"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用平移或縮放以查看路線</a:t>
            </a:r>
          </a:p>
        </p:txBody>
      </p:sp>
      <p:pic>
        <p:nvPicPr>
          <p:cNvPr id="12" name="Picture 2" descr="https://ars.els-cdn.com/content/image/1-s2.0-S0003687019300584-gr3.jpg">
            <a:extLst>
              <a:ext uri="{FF2B5EF4-FFF2-40B4-BE49-F238E27FC236}">
                <a16:creationId xmlns:a16="http://schemas.microsoft.com/office/drawing/2014/main" id="{315BF4D2-6423-F38F-2AF3-0B48B79BF02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3539" r="51262"/>
          <a:stretch/>
        </p:blipFill>
        <p:spPr bwMode="auto">
          <a:xfrm>
            <a:off x="387712" y="4186974"/>
            <a:ext cx="3539671" cy="212351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ttps://ars.els-cdn.com/content/image/1-s2.0-S0003687019300584-gr3.jpg">
            <a:extLst>
              <a:ext uri="{FF2B5EF4-FFF2-40B4-BE49-F238E27FC236}">
                <a16:creationId xmlns:a16="http://schemas.microsoft.com/office/drawing/2014/main" id="{E4332CAC-3504-B53E-3148-B8E5340B6D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1609" b="53539"/>
          <a:stretch/>
        </p:blipFill>
        <p:spPr bwMode="auto">
          <a:xfrm>
            <a:off x="6320608" y="1179782"/>
            <a:ext cx="3514449" cy="212351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s://ars.els-cdn.com/content/image/1-s2.0-S0003687019300584-gr3.jpg">
            <a:extLst>
              <a:ext uri="{FF2B5EF4-FFF2-40B4-BE49-F238E27FC236}">
                <a16:creationId xmlns:a16="http://schemas.microsoft.com/office/drawing/2014/main" id="{9EFB0AD5-A567-A9C4-4DCB-26FA3F5D372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51453" b="52930"/>
          <a:stretch/>
        </p:blipFill>
        <p:spPr bwMode="auto">
          <a:xfrm>
            <a:off x="360685" y="1179782"/>
            <a:ext cx="3525769" cy="2151325"/>
          </a:xfrm>
          <a:prstGeom prst="rect">
            <a:avLst/>
          </a:prstGeom>
          <a:noFill/>
          <a:extLst>
            <a:ext uri="{909E8E84-426E-40DD-AFC4-6F175D3DCCD1}">
              <a14:hiddenFill xmlns:a14="http://schemas.microsoft.com/office/drawing/2010/main">
                <a:solidFill>
                  <a:srgbClr val="FFFFFF"/>
                </a:solidFill>
              </a14:hiddenFill>
            </a:ext>
          </a:extLst>
        </p:spPr>
      </p:pic>
      <p:sp>
        <p:nvSpPr>
          <p:cNvPr id="16" name="文字方塊 15">
            <a:extLst>
              <a:ext uri="{FF2B5EF4-FFF2-40B4-BE49-F238E27FC236}">
                <a16:creationId xmlns:a16="http://schemas.microsoft.com/office/drawing/2014/main" id="{596B1D87-4790-5749-0F60-CDBCD66EFADD}"/>
              </a:ext>
            </a:extLst>
          </p:cNvPr>
          <p:cNvSpPr txBox="1"/>
          <p:nvPr/>
        </p:nvSpPr>
        <p:spPr>
          <a:xfrm>
            <a:off x="9956795" y="1245707"/>
            <a:ext cx="2099498" cy="1686487"/>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b="1" dirty="0">
                <a:latin typeface="微軟正黑體" panose="020B0604030504040204" pitchFamily="34" charset="-120"/>
                <a:ea typeface="微軟正黑體" panose="020B0604030504040204" pitchFamily="34" charset="-120"/>
              </a:rPr>
              <a:t>列表選擇 </a:t>
            </a:r>
            <a:endParaRPr lang="en-US" altLang="zh-TW" sz="2400" b="1"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從清單中選擇指定的音樂</a:t>
            </a:r>
            <a:endParaRPr lang="en-US" altLang="zh-TW" sz="2400" dirty="0">
              <a:latin typeface="微軟正黑體" panose="020B0604030504040204" pitchFamily="34" charset="-120"/>
              <a:ea typeface="微軟正黑體" panose="020B0604030504040204" pitchFamily="34" charset="-120"/>
            </a:endParaRPr>
          </a:p>
        </p:txBody>
      </p:sp>
      <p:sp>
        <p:nvSpPr>
          <p:cNvPr id="17" name="文字方塊 16">
            <a:extLst>
              <a:ext uri="{FF2B5EF4-FFF2-40B4-BE49-F238E27FC236}">
                <a16:creationId xmlns:a16="http://schemas.microsoft.com/office/drawing/2014/main" id="{38D05A22-FA7F-9097-5452-D727E62EFE04}"/>
              </a:ext>
            </a:extLst>
          </p:cNvPr>
          <p:cNvSpPr txBox="1"/>
          <p:nvPr/>
        </p:nvSpPr>
        <p:spPr>
          <a:xfrm>
            <a:off x="3986715" y="4186974"/>
            <a:ext cx="2109286" cy="1686487"/>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b="1" dirty="0">
                <a:latin typeface="微軟正黑體" panose="020B0604030504040204" pitchFamily="34" charset="-120"/>
                <a:ea typeface="微軟正黑體" panose="020B0604030504040204" pitchFamily="34" charset="-120"/>
              </a:rPr>
              <a:t>內容輸入</a:t>
            </a:r>
            <a:endParaRPr lang="en-US" altLang="zh-TW" sz="2400" b="1"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輸入電話號碼並撥打</a:t>
            </a:r>
            <a:endParaRPr lang="en-US" altLang="zh-TW" sz="2400" dirty="0">
              <a:latin typeface="微軟正黑體" panose="020B0604030504040204" pitchFamily="34" charset="-120"/>
              <a:ea typeface="微軟正黑體" panose="020B0604030504040204" pitchFamily="34" charset="-120"/>
            </a:endParaRPr>
          </a:p>
        </p:txBody>
      </p:sp>
      <p:sp>
        <p:nvSpPr>
          <p:cNvPr id="21" name="文字方塊 20">
            <a:extLst>
              <a:ext uri="{FF2B5EF4-FFF2-40B4-BE49-F238E27FC236}">
                <a16:creationId xmlns:a16="http://schemas.microsoft.com/office/drawing/2014/main" id="{E9001F8C-14EA-F1B3-C143-C12993D56372}"/>
              </a:ext>
            </a:extLst>
          </p:cNvPr>
          <p:cNvSpPr txBox="1"/>
          <p:nvPr/>
        </p:nvSpPr>
        <p:spPr>
          <a:xfrm>
            <a:off x="3986714" y="1245707"/>
            <a:ext cx="2109286" cy="1686487"/>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b="1" dirty="0">
                <a:latin typeface="微軟正黑體" panose="020B0604030504040204" pitchFamily="34" charset="-120"/>
                <a:ea typeface="微軟正黑體" panose="020B0604030504040204" pitchFamily="34" charset="-120"/>
              </a:rPr>
              <a:t>選單滑動</a:t>
            </a:r>
            <a:endParaRPr lang="en-US" altLang="zh-TW" sz="2400" b="1"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分別對四種介面進行滑動</a:t>
            </a:r>
            <a:endParaRPr lang="en-US" altLang="zh-TW" sz="2400" dirty="0">
              <a:latin typeface="微軟正黑體" panose="020B0604030504040204" pitchFamily="34" charset="-120"/>
              <a:ea typeface="微軟正黑體" panose="020B0604030504040204" pitchFamily="34" charset="-120"/>
            </a:endParaRPr>
          </a:p>
        </p:txBody>
      </p:sp>
      <p:sp>
        <p:nvSpPr>
          <p:cNvPr id="22" name="文字方塊 21">
            <a:extLst>
              <a:ext uri="{FF2B5EF4-FFF2-40B4-BE49-F238E27FC236}">
                <a16:creationId xmlns:a16="http://schemas.microsoft.com/office/drawing/2014/main" id="{2187A604-4E01-DBCD-AA0E-0D68F665540F}"/>
              </a:ext>
            </a:extLst>
          </p:cNvPr>
          <p:cNvSpPr txBox="1"/>
          <p:nvPr/>
        </p:nvSpPr>
        <p:spPr>
          <a:xfrm>
            <a:off x="3294640" y="92331"/>
            <a:ext cx="2522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實驗流程</a:t>
            </a:r>
          </a:p>
        </p:txBody>
      </p:sp>
    </p:spTree>
    <p:extLst>
      <p:ext uri="{BB962C8B-B14F-4D97-AF65-F5344CB8AC3E}">
        <p14:creationId xmlns:p14="http://schemas.microsoft.com/office/powerpoint/2010/main" val="2358956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11" name="文字方塊 10">
            <a:extLst>
              <a:ext uri="{FF2B5EF4-FFF2-40B4-BE49-F238E27FC236}">
                <a16:creationId xmlns:a16="http://schemas.microsoft.com/office/drawing/2014/main" id="{C4EE58F8-56FA-30C1-15CB-E14BC8986CAC}"/>
              </a:ext>
            </a:extLst>
          </p:cNvPr>
          <p:cNvSpPr txBox="1"/>
          <p:nvPr/>
        </p:nvSpPr>
        <p:spPr>
          <a:xfrm>
            <a:off x="139700" y="0"/>
            <a:ext cx="812800" cy="830997"/>
          </a:xfrm>
          <a:prstGeom prst="rect">
            <a:avLst/>
          </a:prstGeom>
          <a:noFill/>
        </p:spPr>
        <p:txBody>
          <a:bodyPr wrap="square" rtlCol="0">
            <a:spAutoFit/>
          </a:bodyPr>
          <a:lstStyle/>
          <a:p>
            <a:r>
              <a:rPr lang="en-US" altLang="zh-TW" sz="4800" b="1" dirty="0"/>
              <a:t>02</a:t>
            </a:r>
            <a:r>
              <a:rPr lang="zh-TW" altLang="en-US" sz="4800" b="1" dirty="0"/>
              <a:t> </a:t>
            </a:r>
          </a:p>
        </p:txBody>
      </p:sp>
      <p:sp>
        <p:nvSpPr>
          <p:cNvPr id="12" name="文字方塊 11">
            <a:extLst>
              <a:ext uri="{FF2B5EF4-FFF2-40B4-BE49-F238E27FC236}">
                <a16:creationId xmlns:a16="http://schemas.microsoft.com/office/drawing/2014/main" id="{487B330A-E7CE-EA13-ABD1-8203CE3D983A}"/>
              </a:ext>
            </a:extLst>
          </p:cNvPr>
          <p:cNvSpPr txBox="1"/>
          <p:nvPr/>
        </p:nvSpPr>
        <p:spPr>
          <a:xfrm>
            <a:off x="1092198" y="30777"/>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13" name="文字方塊 12">
            <a:extLst>
              <a:ext uri="{FF2B5EF4-FFF2-40B4-BE49-F238E27FC236}">
                <a16:creationId xmlns:a16="http://schemas.microsoft.com/office/drawing/2014/main" id="{4DA120DB-A9E6-36CC-728F-C77003502209}"/>
              </a:ext>
            </a:extLst>
          </p:cNvPr>
          <p:cNvSpPr txBox="1"/>
          <p:nvPr/>
        </p:nvSpPr>
        <p:spPr>
          <a:xfrm>
            <a:off x="3294640" y="92331"/>
            <a:ext cx="2522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實驗流程</a:t>
            </a:r>
          </a:p>
        </p:txBody>
      </p:sp>
      <p:sp>
        <p:nvSpPr>
          <p:cNvPr id="14" name="文字方塊 13">
            <a:extLst>
              <a:ext uri="{FF2B5EF4-FFF2-40B4-BE49-F238E27FC236}">
                <a16:creationId xmlns:a16="http://schemas.microsoft.com/office/drawing/2014/main" id="{8C41E6B9-B167-00B3-0DA5-95D0FE30BA50}"/>
              </a:ext>
            </a:extLst>
          </p:cNvPr>
          <p:cNvSpPr txBox="1"/>
          <p:nvPr/>
        </p:nvSpPr>
        <p:spPr>
          <a:xfrm>
            <a:off x="521971" y="2997635"/>
            <a:ext cx="5787389" cy="461665"/>
          </a:xfrm>
          <a:prstGeom prst="rect">
            <a:avLst/>
          </a:prstGeom>
          <a:noFill/>
        </p:spPr>
        <p:txBody>
          <a:bodyPr wrap="square" rtlCol="0">
            <a:spAutoFit/>
          </a:bodyPr>
          <a:lstStyle/>
          <a:p>
            <a:pPr marL="441325" indent="-441325">
              <a:buFont typeface="Wingdings" panose="05000000000000000000" pitchFamily="2" charset="2"/>
              <a:buChar char="l"/>
            </a:pPr>
            <a:r>
              <a:rPr lang="zh-TW" altLang="en-US" sz="2400" b="1" dirty="0">
                <a:latin typeface="微軟正黑體" panose="020B0604030504040204" pitchFamily="34" charset="-120"/>
                <a:ea typeface="微軟正黑體" panose="020B0604030504040204" pitchFamily="34" charset="-120"/>
              </a:rPr>
              <a:t>問卷填寫 </a:t>
            </a:r>
            <a:r>
              <a:rPr lang="en-US" altLang="zh-TW" sz="2400" b="1" dirty="0">
                <a:latin typeface="微軟正黑體" panose="020B0604030504040204" pitchFamily="34" charset="-120"/>
                <a:ea typeface="微軟正黑體" panose="020B0604030504040204" pitchFamily="34" charset="-120"/>
              </a:rPr>
              <a:t>(NASA-TLX</a:t>
            </a:r>
            <a:r>
              <a:rPr lang="zh-TW" altLang="en-US" sz="2400" b="1" dirty="0">
                <a:latin typeface="微軟正黑體" panose="020B0604030504040204" pitchFamily="34" charset="-120"/>
                <a:ea typeface="微軟正黑體" panose="020B0604030504040204" pitchFamily="34" charset="-120"/>
              </a:rPr>
              <a:t>、</a:t>
            </a:r>
            <a:r>
              <a:rPr lang="en-US" altLang="zh-TW" sz="2400" b="1" dirty="0">
                <a:latin typeface="微軟正黑體" panose="020B0604030504040204" pitchFamily="34" charset="-120"/>
                <a:ea typeface="微軟正黑體" panose="020B0604030504040204" pitchFamily="34" charset="-120"/>
              </a:rPr>
              <a:t>SAM</a:t>
            </a:r>
            <a:r>
              <a:rPr lang="zh-TW" altLang="en-US" sz="2400" b="1" dirty="0">
                <a:latin typeface="微軟正黑體" panose="020B0604030504040204" pitchFamily="34" charset="-120"/>
                <a:ea typeface="微軟正黑體" panose="020B0604030504040204" pitchFamily="34" charset="-120"/>
              </a:rPr>
              <a:t>、偏好</a:t>
            </a:r>
            <a:r>
              <a:rPr lang="en-US" altLang="zh-TW" sz="2400" b="1" dirty="0">
                <a:latin typeface="微軟正黑體" panose="020B0604030504040204" pitchFamily="34" charset="-120"/>
                <a:ea typeface="微軟正黑體" panose="020B0604030504040204" pitchFamily="34" charset="-120"/>
              </a:rPr>
              <a:t>)</a:t>
            </a:r>
          </a:p>
        </p:txBody>
      </p:sp>
      <p:sp>
        <p:nvSpPr>
          <p:cNvPr id="15" name="文字方塊 14">
            <a:extLst>
              <a:ext uri="{FF2B5EF4-FFF2-40B4-BE49-F238E27FC236}">
                <a16:creationId xmlns:a16="http://schemas.microsoft.com/office/drawing/2014/main" id="{7D8D1E44-706E-8FAF-B341-47592D6D9759}"/>
              </a:ext>
            </a:extLst>
          </p:cNvPr>
          <p:cNvSpPr txBox="1"/>
          <p:nvPr/>
        </p:nvSpPr>
        <p:spPr>
          <a:xfrm>
            <a:off x="913129" y="3459300"/>
            <a:ext cx="10756902" cy="1132490"/>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英國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在所有任務完成後，受測者坐在模擬器上填答問卷</a:t>
            </a:r>
            <a:endParaRPr lang="en-US" altLang="zh-TW" sz="2400"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中國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在每完成一項任務後，以口頭的方式回答問題，由實驗者進行記錄</a:t>
            </a:r>
            <a:endParaRPr lang="en-US" altLang="zh-TW" sz="2400" dirty="0">
              <a:latin typeface="微軟正黑體" panose="020B0604030504040204" pitchFamily="34" charset="-120"/>
              <a:ea typeface="微軟正黑體" panose="020B0604030504040204" pitchFamily="34" charset="-120"/>
            </a:endParaRPr>
          </a:p>
        </p:txBody>
      </p:sp>
      <p:sp>
        <p:nvSpPr>
          <p:cNvPr id="16" name="文字方塊 15">
            <a:extLst>
              <a:ext uri="{FF2B5EF4-FFF2-40B4-BE49-F238E27FC236}">
                <a16:creationId xmlns:a16="http://schemas.microsoft.com/office/drawing/2014/main" id="{4AE12424-75DD-A700-BDD6-DDE200DAC875}"/>
              </a:ext>
            </a:extLst>
          </p:cNvPr>
          <p:cNvSpPr txBox="1"/>
          <p:nvPr/>
        </p:nvSpPr>
        <p:spPr>
          <a:xfrm>
            <a:off x="521971" y="1417320"/>
            <a:ext cx="10756902" cy="1132490"/>
          </a:xfrm>
          <a:prstGeom prst="rect">
            <a:avLst/>
          </a:prstGeom>
          <a:noFill/>
        </p:spPr>
        <p:txBody>
          <a:bodyPr wrap="square" rtlCol="0">
            <a:spAutoFit/>
          </a:bodyPr>
          <a:lstStyle/>
          <a:p>
            <a:pPr marL="441325" indent="-441325">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在四種設備皆測試完後，受測者進行第五次的實驗，受測者選擇一個自己喜歡的設備來完成四項任務中的每一項任務</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06692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8" name="文字方塊 7">
            <a:extLst>
              <a:ext uri="{FF2B5EF4-FFF2-40B4-BE49-F238E27FC236}">
                <a16:creationId xmlns:a16="http://schemas.microsoft.com/office/drawing/2014/main" id="{2171C36D-DF99-6AB9-A9BC-F416AF4BA311}"/>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9" name="文字方塊 8">
            <a:extLst>
              <a:ext uri="{FF2B5EF4-FFF2-40B4-BE49-F238E27FC236}">
                <a16:creationId xmlns:a16="http://schemas.microsoft.com/office/drawing/2014/main" id="{BCED0D6F-EB5B-7C25-A6C1-4BE3F53DDC0E}"/>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10" name="文字方塊 9">
            <a:extLst>
              <a:ext uri="{FF2B5EF4-FFF2-40B4-BE49-F238E27FC236}">
                <a16:creationId xmlns:a16="http://schemas.microsoft.com/office/drawing/2014/main" id="{897CBC78-349F-56E2-8814-47CD1F5A416C}"/>
              </a:ext>
            </a:extLst>
          </p:cNvPr>
          <p:cNvSpPr txBox="1"/>
          <p:nvPr/>
        </p:nvSpPr>
        <p:spPr>
          <a:xfrm>
            <a:off x="5915920" y="92331"/>
            <a:ext cx="2522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任務表現</a:t>
            </a:r>
          </a:p>
        </p:txBody>
      </p:sp>
      <p:pic>
        <p:nvPicPr>
          <p:cNvPr id="11" name="Picture 2" descr="https://ars.els-cdn.com/content/image/1-s2.0-S0003687019300584-gr4.jpg">
            <a:extLst>
              <a:ext uri="{FF2B5EF4-FFF2-40B4-BE49-F238E27FC236}">
                <a16:creationId xmlns:a16="http://schemas.microsoft.com/office/drawing/2014/main" id="{7BE64A28-9962-4EB5-26B5-0448F48B5B9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50820"/>
          <a:stretch/>
        </p:blipFill>
        <p:spPr bwMode="auto">
          <a:xfrm>
            <a:off x="1097914" y="830997"/>
            <a:ext cx="4213697" cy="279767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3" name="Picture 2" descr="https://ars.els-cdn.com/content/image/1-s2.0-S0003687019300584-gr4.jpg">
            <a:extLst>
              <a:ext uri="{FF2B5EF4-FFF2-40B4-BE49-F238E27FC236}">
                <a16:creationId xmlns:a16="http://schemas.microsoft.com/office/drawing/2014/main" id="{01B565B9-F9F6-4DDB-44E3-211CE2B1F8F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9180"/>
          <a:stretch/>
        </p:blipFill>
        <p:spPr bwMode="auto">
          <a:xfrm>
            <a:off x="952500" y="3900846"/>
            <a:ext cx="4354193" cy="279767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14" name="文字方塊 13">
            <a:extLst>
              <a:ext uri="{FF2B5EF4-FFF2-40B4-BE49-F238E27FC236}">
                <a16:creationId xmlns:a16="http://schemas.microsoft.com/office/drawing/2014/main" id="{30769656-BFB1-D344-53F3-ED7DAE4695A2}"/>
              </a:ext>
            </a:extLst>
          </p:cNvPr>
          <p:cNvSpPr txBox="1"/>
          <p:nvPr/>
        </p:nvSpPr>
        <p:spPr>
          <a:xfrm>
            <a:off x="283685" y="830997"/>
            <a:ext cx="492443" cy="830997"/>
          </a:xfrm>
          <a:prstGeom prst="rect">
            <a:avLst/>
          </a:prstGeom>
          <a:no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英</a:t>
            </a:r>
            <a:endParaRPr lang="en-US" altLang="zh-TW" sz="2400" b="1" dirty="0">
              <a:latin typeface="微軟正黑體" panose="020B0604030504040204" pitchFamily="34" charset="-120"/>
              <a:ea typeface="微軟正黑體" panose="020B0604030504040204" pitchFamily="34" charset="-120"/>
            </a:endParaRPr>
          </a:p>
          <a:p>
            <a:r>
              <a:rPr lang="zh-TW" altLang="en-US" sz="2400" b="1" dirty="0">
                <a:latin typeface="微軟正黑體" panose="020B0604030504040204" pitchFamily="34" charset="-120"/>
                <a:ea typeface="微軟正黑體" panose="020B0604030504040204" pitchFamily="34" charset="-120"/>
              </a:rPr>
              <a:t>國</a:t>
            </a:r>
          </a:p>
        </p:txBody>
      </p:sp>
      <p:sp>
        <p:nvSpPr>
          <p:cNvPr id="15" name="文字方塊 14">
            <a:extLst>
              <a:ext uri="{FF2B5EF4-FFF2-40B4-BE49-F238E27FC236}">
                <a16:creationId xmlns:a16="http://schemas.microsoft.com/office/drawing/2014/main" id="{89582F18-1EF7-B229-4DFB-73A20A233FCC}"/>
              </a:ext>
            </a:extLst>
          </p:cNvPr>
          <p:cNvSpPr txBox="1"/>
          <p:nvPr/>
        </p:nvSpPr>
        <p:spPr>
          <a:xfrm>
            <a:off x="299878" y="3900846"/>
            <a:ext cx="492443" cy="830997"/>
          </a:xfrm>
          <a:prstGeom prst="rect">
            <a:avLst/>
          </a:prstGeom>
          <a:no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中</a:t>
            </a:r>
            <a:endParaRPr lang="en-US" altLang="zh-TW" sz="2400" b="1" dirty="0">
              <a:latin typeface="微軟正黑體" panose="020B0604030504040204" pitchFamily="34" charset="-120"/>
              <a:ea typeface="微軟正黑體" panose="020B0604030504040204" pitchFamily="34" charset="-120"/>
            </a:endParaRPr>
          </a:p>
          <a:p>
            <a:r>
              <a:rPr lang="zh-TW" altLang="en-US" sz="2400" b="1" dirty="0">
                <a:latin typeface="微軟正黑體" panose="020B0604030504040204" pitchFamily="34" charset="-120"/>
                <a:ea typeface="微軟正黑體" panose="020B0604030504040204" pitchFamily="34" charset="-120"/>
              </a:rPr>
              <a:t>國</a:t>
            </a:r>
          </a:p>
        </p:txBody>
      </p:sp>
      <p:sp>
        <p:nvSpPr>
          <p:cNvPr id="16" name="文字方塊 15">
            <a:extLst>
              <a:ext uri="{FF2B5EF4-FFF2-40B4-BE49-F238E27FC236}">
                <a16:creationId xmlns:a16="http://schemas.microsoft.com/office/drawing/2014/main" id="{531FD263-B5ED-0D86-B082-AAF6C4286117}"/>
              </a:ext>
            </a:extLst>
          </p:cNvPr>
          <p:cNvSpPr txBox="1"/>
          <p:nvPr/>
        </p:nvSpPr>
        <p:spPr>
          <a:xfrm>
            <a:off x="5633397" y="817542"/>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交互作用</a:t>
            </a:r>
          </a:p>
        </p:txBody>
      </p:sp>
      <p:sp>
        <p:nvSpPr>
          <p:cNvPr id="17" name="文字方塊 16">
            <a:extLst>
              <a:ext uri="{FF2B5EF4-FFF2-40B4-BE49-F238E27FC236}">
                <a16:creationId xmlns:a16="http://schemas.microsoft.com/office/drawing/2014/main" id="{72A89E7D-4061-F26D-4EC0-FF493087912A}"/>
              </a:ext>
            </a:extLst>
          </p:cNvPr>
          <p:cNvSpPr txBox="1"/>
          <p:nvPr/>
        </p:nvSpPr>
        <p:spPr>
          <a:xfrm>
            <a:off x="5633397" y="4301922"/>
            <a:ext cx="1107996"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18" name="群組 17">
            <a:extLst>
              <a:ext uri="{FF2B5EF4-FFF2-40B4-BE49-F238E27FC236}">
                <a16:creationId xmlns:a16="http://schemas.microsoft.com/office/drawing/2014/main" id="{7319299E-3EAE-664B-522F-3D42E4FEC2BD}"/>
              </a:ext>
            </a:extLst>
          </p:cNvPr>
          <p:cNvGrpSpPr/>
          <p:nvPr/>
        </p:nvGrpSpPr>
        <p:grpSpPr>
          <a:xfrm>
            <a:off x="5879618" y="1265753"/>
            <a:ext cx="5214468" cy="461666"/>
            <a:chOff x="5879618" y="1661993"/>
            <a:chExt cx="5214468" cy="461666"/>
          </a:xfrm>
        </p:grpSpPr>
        <p:sp>
          <p:nvSpPr>
            <p:cNvPr id="19" name="文字方塊 18">
              <a:extLst>
                <a:ext uri="{FF2B5EF4-FFF2-40B4-BE49-F238E27FC236}">
                  <a16:creationId xmlns:a16="http://schemas.microsoft.com/office/drawing/2014/main" id="{DEE9DF7F-47BB-19CD-F907-8A21FFC3069F}"/>
                </a:ext>
              </a:extLst>
            </p:cNvPr>
            <p:cNvSpPr txBox="1"/>
            <p:nvPr/>
          </p:nvSpPr>
          <p:spPr>
            <a:xfrm>
              <a:off x="5879618" y="1661994"/>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國家與任務</a:t>
              </a:r>
            </a:p>
          </p:txBody>
        </p:sp>
        <mc:AlternateContent xmlns:mc="http://schemas.openxmlformats.org/markup-compatibility/2006" xmlns:a14="http://schemas.microsoft.com/office/drawing/2010/main">
          <mc:Choice Requires="a14">
            <p:sp>
              <p:nvSpPr>
                <p:cNvPr id="20" name="文字方塊 19">
                  <a:extLst>
                    <a:ext uri="{FF2B5EF4-FFF2-40B4-BE49-F238E27FC236}">
                      <a16:creationId xmlns:a16="http://schemas.microsoft.com/office/drawing/2014/main" id="{C8A681B9-EE3E-AE56-F395-ACD2DC55FA7A}"/>
                    </a:ext>
                  </a:extLst>
                </p:cNvPr>
                <p:cNvSpPr txBox="1"/>
                <p:nvPr/>
              </p:nvSpPr>
              <p:spPr>
                <a:xfrm>
                  <a:off x="7740283" y="1661993"/>
                  <a:ext cx="335380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2.9 </a:t>
                  </a:r>
                  <a:r>
                    <a:rPr lang="zh-TW" altLang="en-US" sz="2400" dirty="0"/>
                    <a:t>； </a:t>
                  </a:r>
                  <a:r>
                    <a:rPr lang="en-US" altLang="zh-TW" sz="2400" dirty="0"/>
                    <a:t>P &lt; 0.05</a:t>
                  </a:r>
                  <a:endParaRPr lang="zh-TW" altLang="en-US" sz="2400" dirty="0"/>
                </a:p>
              </p:txBody>
            </p:sp>
          </mc:Choice>
          <mc:Fallback xmlns="">
            <p:sp>
              <p:nvSpPr>
                <p:cNvPr id="17" name="文字方塊 16">
                  <a:extLst>
                    <a:ext uri="{FF2B5EF4-FFF2-40B4-BE49-F238E27FC236}">
                      <a16:creationId xmlns:a16="http://schemas.microsoft.com/office/drawing/2014/main" id="{0E4DCF7C-B45E-4768-A94A-480EC843D9DB}"/>
                    </a:ext>
                  </a:extLst>
                </p:cNvPr>
                <p:cNvSpPr txBox="1">
                  <a:spLocks noRot="1" noChangeAspect="1" noMove="1" noResize="1" noEditPoints="1" noAdjustHandles="1" noChangeArrowheads="1" noChangeShapeType="1" noTextEdit="1"/>
                </p:cNvSpPr>
                <p:nvPr/>
              </p:nvSpPr>
              <p:spPr>
                <a:xfrm>
                  <a:off x="7740283" y="1661993"/>
                  <a:ext cx="3353803" cy="461665"/>
                </a:xfrm>
                <a:prstGeom prst="rect">
                  <a:avLst/>
                </a:prstGeom>
                <a:blipFill>
                  <a:blip r:embed="rId5"/>
                  <a:stretch>
                    <a:fillRect l="-545" t="-12000" r="-1818" b="-30667"/>
                  </a:stretch>
                </a:blipFill>
              </p:spPr>
              <p:txBody>
                <a:bodyPr/>
                <a:lstStyle/>
                <a:p>
                  <a:r>
                    <a:rPr lang="zh-TW" altLang="en-US">
                      <a:noFill/>
                    </a:rPr>
                    <a:t> </a:t>
                  </a:r>
                </a:p>
              </p:txBody>
            </p:sp>
          </mc:Fallback>
        </mc:AlternateContent>
      </p:grpSp>
      <p:grpSp>
        <p:nvGrpSpPr>
          <p:cNvPr id="21" name="群組 20">
            <a:extLst>
              <a:ext uri="{FF2B5EF4-FFF2-40B4-BE49-F238E27FC236}">
                <a16:creationId xmlns:a16="http://schemas.microsoft.com/office/drawing/2014/main" id="{C2E18166-7CCA-00CD-196D-F0854B313BEB}"/>
              </a:ext>
            </a:extLst>
          </p:cNvPr>
          <p:cNvGrpSpPr/>
          <p:nvPr/>
        </p:nvGrpSpPr>
        <p:grpSpPr>
          <a:xfrm>
            <a:off x="5879618" y="2772904"/>
            <a:ext cx="5836434" cy="461665"/>
            <a:chOff x="5879617" y="2229836"/>
            <a:chExt cx="5836434" cy="461665"/>
          </a:xfrm>
        </p:grpSpPr>
        <p:sp>
          <p:nvSpPr>
            <p:cNvPr id="22" name="文字方塊 21">
              <a:extLst>
                <a:ext uri="{FF2B5EF4-FFF2-40B4-BE49-F238E27FC236}">
                  <a16:creationId xmlns:a16="http://schemas.microsoft.com/office/drawing/2014/main" id="{8C9A7511-4F3A-9590-AE2E-6BFB9BB6EFE2}"/>
                </a:ext>
              </a:extLst>
            </p:cNvPr>
            <p:cNvSpPr txBox="1"/>
            <p:nvPr/>
          </p:nvSpPr>
          <p:spPr>
            <a:xfrm>
              <a:off x="5879617" y="2229836"/>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設備與任務</a:t>
              </a:r>
            </a:p>
          </p:txBody>
        </p:sp>
        <mc:AlternateContent xmlns:mc="http://schemas.openxmlformats.org/markup-compatibility/2006" xmlns:a14="http://schemas.microsoft.com/office/drawing/2010/main">
          <mc:Choice Requires="a14">
            <p:sp>
              <p:nvSpPr>
                <p:cNvPr id="23" name="文字方塊 22">
                  <a:extLst>
                    <a:ext uri="{FF2B5EF4-FFF2-40B4-BE49-F238E27FC236}">
                      <a16:creationId xmlns:a16="http://schemas.microsoft.com/office/drawing/2014/main" id="{DB47C3D6-357E-18F9-31A5-1F49D4994E91}"/>
                    </a:ext>
                  </a:extLst>
                </p:cNvPr>
                <p:cNvSpPr txBox="1"/>
                <p:nvPr/>
              </p:nvSpPr>
              <p:spPr>
                <a:xfrm>
                  <a:off x="7740283" y="2229836"/>
                  <a:ext cx="3975768"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(9,315) = 10.751 </a:t>
                  </a:r>
                  <a:r>
                    <a:rPr lang="zh-TW" altLang="en-US" sz="2400" dirty="0"/>
                    <a:t>； </a:t>
                  </a:r>
                  <a:r>
                    <a:rPr lang="en-US" altLang="zh-TW" sz="2400" dirty="0"/>
                    <a:t>P &lt; 0.001</a:t>
                  </a:r>
                  <a:endParaRPr lang="zh-TW" altLang="en-US" sz="2400" dirty="0"/>
                </a:p>
              </p:txBody>
            </p:sp>
          </mc:Choice>
          <mc:Fallback xmlns="">
            <p:sp>
              <p:nvSpPr>
                <p:cNvPr id="20" name="文字方塊 19">
                  <a:extLst>
                    <a:ext uri="{FF2B5EF4-FFF2-40B4-BE49-F238E27FC236}">
                      <a16:creationId xmlns:a16="http://schemas.microsoft.com/office/drawing/2014/main" id="{F681267C-366C-4953-9B2F-0D1B7DFA81B0}"/>
                    </a:ext>
                  </a:extLst>
                </p:cNvPr>
                <p:cNvSpPr txBox="1">
                  <a:spLocks noRot="1" noChangeAspect="1" noMove="1" noResize="1" noEditPoints="1" noAdjustHandles="1" noChangeArrowheads="1" noChangeShapeType="1" noTextEdit="1"/>
                </p:cNvSpPr>
                <p:nvPr/>
              </p:nvSpPr>
              <p:spPr>
                <a:xfrm>
                  <a:off x="7740283" y="2229836"/>
                  <a:ext cx="3975768" cy="461665"/>
                </a:xfrm>
                <a:prstGeom prst="rect">
                  <a:avLst/>
                </a:prstGeom>
                <a:blipFill>
                  <a:blip r:embed="rId6"/>
                  <a:stretch>
                    <a:fillRect l="-460" t="-11842" r="-1380" b="-28947"/>
                  </a:stretch>
                </a:blipFill>
              </p:spPr>
              <p:txBody>
                <a:bodyPr/>
                <a:lstStyle/>
                <a:p>
                  <a:r>
                    <a:rPr lang="zh-TW" altLang="en-US">
                      <a:noFill/>
                    </a:rPr>
                    <a:t> </a:t>
                  </a:r>
                </a:p>
              </p:txBody>
            </p:sp>
          </mc:Fallback>
        </mc:AlternateContent>
      </p:grpSp>
      <p:grpSp>
        <p:nvGrpSpPr>
          <p:cNvPr id="24" name="群組 23">
            <a:extLst>
              <a:ext uri="{FF2B5EF4-FFF2-40B4-BE49-F238E27FC236}">
                <a16:creationId xmlns:a16="http://schemas.microsoft.com/office/drawing/2014/main" id="{A90CC4CE-4F19-A68A-D9BB-A935DA3F5650}"/>
              </a:ext>
            </a:extLst>
          </p:cNvPr>
          <p:cNvGrpSpPr/>
          <p:nvPr/>
        </p:nvGrpSpPr>
        <p:grpSpPr>
          <a:xfrm>
            <a:off x="6294075" y="1770607"/>
            <a:ext cx="5747662" cy="959109"/>
            <a:chOff x="5915920" y="2118035"/>
            <a:chExt cx="5821385" cy="959109"/>
          </a:xfrm>
        </p:grpSpPr>
        <p:sp>
          <p:nvSpPr>
            <p:cNvPr id="25" name="矩形: 圓角 24">
              <a:extLst>
                <a:ext uri="{FF2B5EF4-FFF2-40B4-BE49-F238E27FC236}">
                  <a16:creationId xmlns:a16="http://schemas.microsoft.com/office/drawing/2014/main" id="{28CE364A-0115-B40A-80DC-DDCC332021F3}"/>
                </a:ext>
              </a:extLst>
            </p:cNvPr>
            <p:cNvSpPr/>
            <p:nvPr/>
          </p:nvSpPr>
          <p:spPr>
            <a:xfrm>
              <a:off x="5915920" y="2118035"/>
              <a:ext cx="5821385" cy="95910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文字方塊 25">
              <a:extLst>
                <a:ext uri="{FF2B5EF4-FFF2-40B4-BE49-F238E27FC236}">
                  <a16:creationId xmlns:a16="http://schemas.microsoft.com/office/drawing/2014/main" id="{07C77F9A-5E5C-A768-B295-3F8C99A4CE3C}"/>
                </a:ext>
              </a:extLst>
            </p:cNvPr>
            <p:cNvSpPr txBox="1"/>
            <p:nvPr/>
          </p:nvSpPr>
          <p:spPr>
            <a:xfrm>
              <a:off x="6013730" y="2118035"/>
              <a:ext cx="5625767" cy="959109"/>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中國受測者完成選單和列表任務的時間明顯更長，但地圖和內容的表現相當</a:t>
              </a:r>
            </a:p>
          </p:txBody>
        </p:sp>
      </p:grpSp>
      <p:grpSp>
        <p:nvGrpSpPr>
          <p:cNvPr id="27" name="群組 26">
            <a:extLst>
              <a:ext uri="{FF2B5EF4-FFF2-40B4-BE49-F238E27FC236}">
                <a16:creationId xmlns:a16="http://schemas.microsoft.com/office/drawing/2014/main" id="{5EF48135-BC68-2860-8F21-DA41A0C78D16}"/>
              </a:ext>
            </a:extLst>
          </p:cNvPr>
          <p:cNvGrpSpPr/>
          <p:nvPr/>
        </p:nvGrpSpPr>
        <p:grpSpPr>
          <a:xfrm>
            <a:off x="6294075" y="3277756"/>
            <a:ext cx="5747662" cy="959109"/>
            <a:chOff x="5915920" y="2118035"/>
            <a:chExt cx="5821385" cy="959109"/>
          </a:xfrm>
        </p:grpSpPr>
        <p:sp>
          <p:nvSpPr>
            <p:cNvPr id="28" name="矩形: 圓角 27">
              <a:extLst>
                <a:ext uri="{FF2B5EF4-FFF2-40B4-BE49-F238E27FC236}">
                  <a16:creationId xmlns:a16="http://schemas.microsoft.com/office/drawing/2014/main" id="{A9AFB526-F3E7-DBCE-E3F7-3D080A5F6AA3}"/>
                </a:ext>
              </a:extLst>
            </p:cNvPr>
            <p:cNvSpPr/>
            <p:nvPr/>
          </p:nvSpPr>
          <p:spPr>
            <a:xfrm>
              <a:off x="5915920" y="2118035"/>
              <a:ext cx="5821385" cy="95910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文字方塊 28">
              <a:extLst>
                <a:ext uri="{FF2B5EF4-FFF2-40B4-BE49-F238E27FC236}">
                  <a16:creationId xmlns:a16="http://schemas.microsoft.com/office/drawing/2014/main" id="{F6AF8AD0-E66B-FDE4-4BD8-699FDBD2A7EB}"/>
                </a:ext>
              </a:extLst>
            </p:cNvPr>
            <p:cNvSpPr txBox="1"/>
            <p:nvPr/>
          </p:nvSpPr>
          <p:spPr>
            <a:xfrm>
              <a:off x="6013730" y="2118035"/>
              <a:ext cx="5625767" cy="959109"/>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使用觸控螢幕的速度是最快的，而使用其他設備的相對性能差異很大</a:t>
              </a:r>
            </a:p>
          </p:txBody>
        </p:sp>
      </p:grpSp>
      <p:grpSp>
        <p:nvGrpSpPr>
          <p:cNvPr id="30" name="群組 29">
            <a:extLst>
              <a:ext uri="{FF2B5EF4-FFF2-40B4-BE49-F238E27FC236}">
                <a16:creationId xmlns:a16="http://schemas.microsoft.com/office/drawing/2014/main" id="{4D1032F2-BBAE-03C9-228C-39C6C095EE5F}"/>
              </a:ext>
            </a:extLst>
          </p:cNvPr>
          <p:cNvGrpSpPr/>
          <p:nvPr/>
        </p:nvGrpSpPr>
        <p:grpSpPr>
          <a:xfrm>
            <a:off x="5879618" y="4720565"/>
            <a:ext cx="4540163" cy="461666"/>
            <a:chOff x="5879618" y="1661993"/>
            <a:chExt cx="4540163" cy="461666"/>
          </a:xfrm>
        </p:grpSpPr>
        <p:sp>
          <p:nvSpPr>
            <p:cNvPr id="31" name="文字方塊 30">
              <a:extLst>
                <a:ext uri="{FF2B5EF4-FFF2-40B4-BE49-F238E27FC236}">
                  <a16:creationId xmlns:a16="http://schemas.microsoft.com/office/drawing/2014/main" id="{937BCDBB-2E1D-1DA4-F712-C807E84AA50F}"/>
                </a:ext>
              </a:extLst>
            </p:cNvPr>
            <p:cNvSpPr txBox="1"/>
            <p:nvPr/>
          </p:nvSpPr>
          <p:spPr>
            <a:xfrm>
              <a:off x="5879618" y="1661994"/>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32" name="文字方塊 31">
                  <a:extLst>
                    <a:ext uri="{FF2B5EF4-FFF2-40B4-BE49-F238E27FC236}">
                      <a16:creationId xmlns:a16="http://schemas.microsoft.com/office/drawing/2014/main" id="{12FAE30B-882B-8011-1B6D-512D8F35023E}"/>
                    </a:ext>
                  </a:extLst>
                </p:cNvPr>
                <p:cNvSpPr txBox="1"/>
                <p:nvPr/>
              </p:nvSpPr>
              <p:spPr>
                <a:xfrm>
                  <a:off x="6754995" y="1661993"/>
                  <a:ext cx="3664786"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84.6 </a:t>
                  </a:r>
                  <a:r>
                    <a:rPr lang="zh-TW" altLang="en-US" sz="2400" dirty="0"/>
                    <a:t>； </a:t>
                  </a:r>
                  <a:r>
                    <a:rPr lang="en-US" altLang="zh-TW" sz="2400" dirty="0"/>
                    <a:t>P &lt; 0.001</a:t>
                  </a:r>
                  <a:endParaRPr lang="zh-TW" altLang="en-US" sz="2400" dirty="0"/>
                </a:p>
              </p:txBody>
            </p:sp>
          </mc:Choice>
          <mc:Fallback xmlns="">
            <p:sp>
              <p:nvSpPr>
                <p:cNvPr id="31" name="文字方塊 30">
                  <a:extLst>
                    <a:ext uri="{FF2B5EF4-FFF2-40B4-BE49-F238E27FC236}">
                      <a16:creationId xmlns:a16="http://schemas.microsoft.com/office/drawing/2014/main" id="{02F0ED20-F8DF-4B24-9226-884FCE6405F8}"/>
                    </a:ext>
                  </a:extLst>
                </p:cNvPr>
                <p:cNvSpPr txBox="1">
                  <a:spLocks noRot="1" noChangeAspect="1" noMove="1" noResize="1" noEditPoints="1" noAdjustHandles="1" noChangeArrowheads="1" noChangeShapeType="1" noTextEdit="1"/>
                </p:cNvSpPr>
                <p:nvPr/>
              </p:nvSpPr>
              <p:spPr>
                <a:xfrm>
                  <a:off x="6754995" y="1661993"/>
                  <a:ext cx="3664786" cy="461665"/>
                </a:xfrm>
                <a:prstGeom prst="rect">
                  <a:avLst/>
                </a:prstGeom>
                <a:blipFill>
                  <a:blip r:embed="rId7"/>
                  <a:stretch>
                    <a:fillRect l="-333" t="-11842" r="-1664" b="-28947"/>
                  </a:stretch>
                </a:blipFill>
              </p:spPr>
              <p:txBody>
                <a:bodyPr/>
                <a:lstStyle/>
                <a:p>
                  <a:r>
                    <a:rPr lang="zh-TW" altLang="en-US">
                      <a:noFill/>
                    </a:rPr>
                    <a:t> </a:t>
                  </a:r>
                </a:p>
              </p:txBody>
            </p:sp>
          </mc:Fallback>
        </mc:AlternateContent>
      </p:grpSp>
      <p:grpSp>
        <p:nvGrpSpPr>
          <p:cNvPr id="33" name="群組 32">
            <a:extLst>
              <a:ext uri="{FF2B5EF4-FFF2-40B4-BE49-F238E27FC236}">
                <a16:creationId xmlns:a16="http://schemas.microsoft.com/office/drawing/2014/main" id="{3280EFC4-BDF7-0A61-C8EB-D9158E2F06C0}"/>
              </a:ext>
            </a:extLst>
          </p:cNvPr>
          <p:cNvGrpSpPr/>
          <p:nvPr/>
        </p:nvGrpSpPr>
        <p:grpSpPr>
          <a:xfrm>
            <a:off x="5879618" y="5233394"/>
            <a:ext cx="4540163" cy="461666"/>
            <a:chOff x="5879618" y="1661993"/>
            <a:chExt cx="4540163" cy="461666"/>
          </a:xfrm>
        </p:grpSpPr>
        <p:sp>
          <p:nvSpPr>
            <p:cNvPr id="34" name="文字方塊 33">
              <a:extLst>
                <a:ext uri="{FF2B5EF4-FFF2-40B4-BE49-F238E27FC236}">
                  <a16:creationId xmlns:a16="http://schemas.microsoft.com/office/drawing/2014/main" id="{0887AC70-CC37-A78F-EC50-13294C88BEE1}"/>
                </a:ext>
              </a:extLst>
            </p:cNvPr>
            <p:cNvSpPr txBox="1"/>
            <p:nvPr/>
          </p:nvSpPr>
          <p:spPr>
            <a:xfrm>
              <a:off x="5879618" y="1661994"/>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任務</a:t>
              </a:r>
            </a:p>
          </p:txBody>
        </p:sp>
        <mc:AlternateContent xmlns:mc="http://schemas.openxmlformats.org/markup-compatibility/2006" xmlns:a14="http://schemas.microsoft.com/office/drawing/2010/main">
          <mc:Choice Requires="a14">
            <p:sp>
              <p:nvSpPr>
                <p:cNvPr id="35" name="文字方塊 34">
                  <a:extLst>
                    <a:ext uri="{FF2B5EF4-FFF2-40B4-BE49-F238E27FC236}">
                      <a16:creationId xmlns:a16="http://schemas.microsoft.com/office/drawing/2014/main" id="{F273848B-5D95-7BAB-64EF-79B655EE059C}"/>
                    </a:ext>
                  </a:extLst>
                </p:cNvPr>
                <p:cNvSpPr txBox="1"/>
                <p:nvPr/>
              </p:nvSpPr>
              <p:spPr>
                <a:xfrm>
                  <a:off x="6754995" y="1661993"/>
                  <a:ext cx="3664786"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11.7 </a:t>
                  </a:r>
                  <a:r>
                    <a:rPr lang="zh-TW" altLang="en-US" sz="2400" dirty="0"/>
                    <a:t>； </a:t>
                  </a:r>
                  <a:r>
                    <a:rPr lang="en-US" altLang="zh-TW" sz="2400" dirty="0"/>
                    <a:t>P &lt; 0.001</a:t>
                  </a:r>
                  <a:endParaRPr lang="zh-TW" altLang="en-US" sz="2400" dirty="0"/>
                </a:p>
              </p:txBody>
            </p:sp>
          </mc:Choice>
          <mc:Fallback xmlns="">
            <p:sp>
              <p:nvSpPr>
                <p:cNvPr id="34" name="文字方塊 33">
                  <a:extLst>
                    <a:ext uri="{FF2B5EF4-FFF2-40B4-BE49-F238E27FC236}">
                      <a16:creationId xmlns:a16="http://schemas.microsoft.com/office/drawing/2014/main" id="{96A7449E-DF73-4D53-AB48-3CE7EEF1BCBE}"/>
                    </a:ext>
                  </a:extLst>
                </p:cNvPr>
                <p:cNvSpPr txBox="1">
                  <a:spLocks noRot="1" noChangeAspect="1" noMove="1" noResize="1" noEditPoints="1" noAdjustHandles="1" noChangeArrowheads="1" noChangeShapeType="1" noTextEdit="1"/>
                </p:cNvSpPr>
                <p:nvPr/>
              </p:nvSpPr>
              <p:spPr>
                <a:xfrm>
                  <a:off x="6754995" y="1661993"/>
                  <a:ext cx="3664786" cy="461665"/>
                </a:xfrm>
                <a:prstGeom prst="rect">
                  <a:avLst/>
                </a:prstGeom>
                <a:blipFill>
                  <a:blip r:embed="rId8"/>
                  <a:stretch>
                    <a:fillRect l="-333" t="-11842" r="-1664" b="-28947"/>
                  </a:stretch>
                </a:blipFill>
              </p:spPr>
              <p:txBody>
                <a:bodyPr/>
                <a:lstStyle/>
                <a:p>
                  <a:r>
                    <a:rPr lang="zh-TW" altLang="en-US">
                      <a:noFill/>
                    </a:rPr>
                    <a:t> </a:t>
                  </a:r>
                </a:p>
              </p:txBody>
            </p:sp>
          </mc:Fallback>
        </mc:AlternateContent>
      </p:grpSp>
      <p:grpSp>
        <p:nvGrpSpPr>
          <p:cNvPr id="36" name="群組 35">
            <a:extLst>
              <a:ext uri="{FF2B5EF4-FFF2-40B4-BE49-F238E27FC236}">
                <a16:creationId xmlns:a16="http://schemas.microsoft.com/office/drawing/2014/main" id="{09A0D370-2CB7-7281-4554-4C8096A74D9D}"/>
              </a:ext>
            </a:extLst>
          </p:cNvPr>
          <p:cNvGrpSpPr/>
          <p:nvPr/>
        </p:nvGrpSpPr>
        <p:grpSpPr>
          <a:xfrm>
            <a:off x="6294075" y="5746222"/>
            <a:ext cx="5747662" cy="959109"/>
            <a:chOff x="5915920" y="2118035"/>
            <a:chExt cx="5821385" cy="959109"/>
          </a:xfrm>
        </p:grpSpPr>
        <p:sp>
          <p:nvSpPr>
            <p:cNvPr id="37" name="矩形: 圓角 36">
              <a:extLst>
                <a:ext uri="{FF2B5EF4-FFF2-40B4-BE49-F238E27FC236}">
                  <a16:creationId xmlns:a16="http://schemas.microsoft.com/office/drawing/2014/main" id="{715E3958-DAFB-A064-502E-1CABBAFCE010}"/>
                </a:ext>
              </a:extLst>
            </p:cNvPr>
            <p:cNvSpPr/>
            <p:nvPr/>
          </p:nvSpPr>
          <p:spPr>
            <a:xfrm>
              <a:off x="5915920" y="2118035"/>
              <a:ext cx="5821385" cy="95910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8" name="文字方塊 37">
              <a:extLst>
                <a:ext uri="{FF2B5EF4-FFF2-40B4-BE49-F238E27FC236}">
                  <a16:creationId xmlns:a16="http://schemas.microsoft.com/office/drawing/2014/main" id="{79F6BCE1-3B46-4D97-F3B6-F2879689796E}"/>
                </a:ext>
              </a:extLst>
            </p:cNvPr>
            <p:cNvSpPr txBox="1"/>
            <p:nvPr/>
          </p:nvSpPr>
          <p:spPr>
            <a:xfrm>
              <a:off x="6013730" y="2118035"/>
              <a:ext cx="5625767" cy="95910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觸控板完成任務最慢，觸控螢幕最快</a:t>
              </a:r>
              <a:endParaRPr lang="en-US" altLang="zh-TW" sz="20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000" dirty="0">
                  <a:latin typeface="微軟正黑體" panose="020B0604030504040204" pitchFamily="34" charset="-120"/>
                  <a:ea typeface="微軟正黑體" panose="020B0604030504040204" pitchFamily="34" charset="-120"/>
                </a:rPr>
                <a:t>內容輸入需花最多時間去完成</a:t>
              </a:r>
            </a:p>
          </p:txBody>
        </p:sp>
      </p:grpSp>
    </p:spTree>
    <p:extLst>
      <p:ext uri="{BB962C8B-B14F-4D97-AF65-F5344CB8AC3E}">
        <p14:creationId xmlns:p14="http://schemas.microsoft.com/office/powerpoint/2010/main" val="1090833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 name="圖片 41">
            <a:extLst>
              <a:ext uri="{FF2B5EF4-FFF2-40B4-BE49-F238E27FC236}">
                <a16:creationId xmlns:a16="http://schemas.microsoft.com/office/drawing/2014/main" id="{71CAD036-CA80-CBA8-C1D9-EEA80D97D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0E844793-510F-9109-673E-A470ABB3F15C}"/>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3" name="文字方塊 2">
            <a:extLst>
              <a:ext uri="{FF2B5EF4-FFF2-40B4-BE49-F238E27FC236}">
                <a16:creationId xmlns:a16="http://schemas.microsoft.com/office/drawing/2014/main" id="{B6B1A1EA-8197-1C3C-7124-39133BC19682}"/>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8" name="文字方塊 7">
            <a:extLst>
              <a:ext uri="{FF2B5EF4-FFF2-40B4-BE49-F238E27FC236}">
                <a16:creationId xmlns:a16="http://schemas.microsoft.com/office/drawing/2014/main" id="{7785F523-705A-78CA-6369-D338AF0892F0}"/>
              </a:ext>
            </a:extLst>
          </p:cNvPr>
          <p:cNvSpPr txBox="1"/>
          <p:nvPr/>
        </p:nvSpPr>
        <p:spPr>
          <a:xfrm>
            <a:off x="5915919" y="92331"/>
            <a:ext cx="4895739"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駕駛性能</a:t>
            </a:r>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速度標準差</a:t>
            </a:r>
            <a:r>
              <a:rPr lang="en-US" altLang="zh-TW" sz="3600" b="1" dirty="0">
                <a:latin typeface="微軟正黑體" panose="020B0604030504040204" pitchFamily="34" charset="-120"/>
                <a:ea typeface="微軟正黑體" panose="020B0604030504040204" pitchFamily="34" charset="-120"/>
              </a:rPr>
              <a:t>)</a:t>
            </a:r>
            <a:endParaRPr lang="zh-TW" altLang="en-US" sz="3600" b="1" dirty="0">
              <a:latin typeface="微軟正黑體" panose="020B0604030504040204" pitchFamily="34" charset="-120"/>
              <a:ea typeface="微軟正黑體" panose="020B0604030504040204" pitchFamily="34" charset="-120"/>
            </a:endParaRPr>
          </a:p>
        </p:txBody>
      </p:sp>
      <p:pic>
        <p:nvPicPr>
          <p:cNvPr id="10" name="Picture 2" descr="https://ars.els-cdn.com/content/image/1-s2.0-S0003687019300584-gr5.jpg">
            <a:extLst>
              <a:ext uri="{FF2B5EF4-FFF2-40B4-BE49-F238E27FC236}">
                <a16:creationId xmlns:a16="http://schemas.microsoft.com/office/drawing/2014/main" id="{5C0466ED-B027-EDEF-488D-F1BA94EDD0B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7576"/>
          <a:stretch/>
        </p:blipFill>
        <p:spPr bwMode="auto">
          <a:xfrm>
            <a:off x="8847333" y="904456"/>
            <a:ext cx="3204967" cy="2595562"/>
          </a:xfrm>
          <a:prstGeom prst="rect">
            <a:avLst/>
          </a:prstGeom>
          <a:noFill/>
          <a:extLst>
            <a:ext uri="{909E8E84-426E-40DD-AFC4-6F175D3DCCD1}">
              <a14:hiddenFill xmlns:a14="http://schemas.microsoft.com/office/drawing/2010/main">
                <a:solidFill>
                  <a:srgbClr val="FFFFFF"/>
                </a:solidFill>
              </a14:hiddenFill>
            </a:ext>
          </a:extLst>
        </p:spPr>
      </p:pic>
      <p:sp>
        <p:nvSpPr>
          <p:cNvPr id="13" name="文字方塊 12">
            <a:extLst>
              <a:ext uri="{FF2B5EF4-FFF2-40B4-BE49-F238E27FC236}">
                <a16:creationId xmlns:a16="http://schemas.microsoft.com/office/drawing/2014/main" id="{FA11772A-3C1E-8DDD-AE32-372744817FFE}"/>
              </a:ext>
            </a:extLst>
          </p:cNvPr>
          <p:cNvSpPr txBox="1"/>
          <p:nvPr/>
        </p:nvSpPr>
        <p:spPr>
          <a:xfrm>
            <a:off x="385088" y="904456"/>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交互作用</a:t>
            </a:r>
          </a:p>
        </p:txBody>
      </p:sp>
      <p:grpSp>
        <p:nvGrpSpPr>
          <p:cNvPr id="14" name="群組 13">
            <a:extLst>
              <a:ext uri="{FF2B5EF4-FFF2-40B4-BE49-F238E27FC236}">
                <a16:creationId xmlns:a16="http://schemas.microsoft.com/office/drawing/2014/main" id="{565CF617-7A8F-6729-D2E6-58B587CA2F83}"/>
              </a:ext>
            </a:extLst>
          </p:cNvPr>
          <p:cNvGrpSpPr/>
          <p:nvPr/>
        </p:nvGrpSpPr>
        <p:grpSpPr>
          <a:xfrm>
            <a:off x="317091" y="5219972"/>
            <a:ext cx="4596939" cy="461665"/>
            <a:chOff x="5780897" y="1661992"/>
            <a:chExt cx="4596939" cy="461665"/>
          </a:xfrm>
        </p:grpSpPr>
        <p:sp>
          <p:nvSpPr>
            <p:cNvPr id="18" name="文字方塊 17">
              <a:extLst>
                <a:ext uri="{FF2B5EF4-FFF2-40B4-BE49-F238E27FC236}">
                  <a16:creationId xmlns:a16="http://schemas.microsoft.com/office/drawing/2014/main" id="{497220C8-172E-15EE-56D8-D39B0CA33A59}"/>
                </a:ext>
              </a:extLst>
            </p:cNvPr>
            <p:cNvSpPr txBox="1"/>
            <p:nvPr/>
          </p:nvSpPr>
          <p:spPr>
            <a:xfrm>
              <a:off x="5780897" y="1661992"/>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19" name="文字方塊 18">
                  <a:extLst>
                    <a:ext uri="{FF2B5EF4-FFF2-40B4-BE49-F238E27FC236}">
                      <a16:creationId xmlns:a16="http://schemas.microsoft.com/office/drawing/2014/main" id="{1175D16B-ABF4-172A-58D6-A57196812490}"/>
                    </a:ext>
                  </a:extLst>
                </p:cNvPr>
                <p:cNvSpPr txBox="1"/>
                <p:nvPr/>
              </p:nvSpPr>
              <p:spPr>
                <a:xfrm>
                  <a:off x="6713050" y="1661992"/>
                  <a:ext cx="3664786"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21.6 </a:t>
                  </a:r>
                  <a:r>
                    <a:rPr lang="zh-TW" altLang="en-US" sz="2400" dirty="0"/>
                    <a:t>； </a:t>
                  </a:r>
                  <a:r>
                    <a:rPr lang="en-US" altLang="zh-TW" sz="2400" dirty="0"/>
                    <a:t>P &lt; 0.001</a:t>
                  </a:r>
                  <a:endParaRPr lang="zh-TW" altLang="en-US" sz="2400" dirty="0"/>
                </a:p>
              </p:txBody>
            </p:sp>
          </mc:Choice>
          <mc:Fallback xmlns="">
            <p:sp>
              <p:nvSpPr>
                <p:cNvPr id="27" name="文字方塊 26">
                  <a:extLst>
                    <a:ext uri="{FF2B5EF4-FFF2-40B4-BE49-F238E27FC236}">
                      <a16:creationId xmlns:a16="http://schemas.microsoft.com/office/drawing/2014/main" id="{410D2A2F-95C0-4931-88EF-77D7E0DDB07E}"/>
                    </a:ext>
                  </a:extLst>
                </p:cNvPr>
                <p:cNvSpPr txBox="1">
                  <a:spLocks noRot="1" noChangeAspect="1" noMove="1" noResize="1" noEditPoints="1" noAdjustHandles="1" noChangeArrowheads="1" noChangeShapeType="1" noTextEdit="1"/>
                </p:cNvSpPr>
                <p:nvPr/>
              </p:nvSpPr>
              <p:spPr>
                <a:xfrm>
                  <a:off x="6713050" y="1661992"/>
                  <a:ext cx="3664786" cy="461665"/>
                </a:xfrm>
                <a:prstGeom prst="rect">
                  <a:avLst/>
                </a:prstGeom>
                <a:blipFill>
                  <a:blip r:embed="rId5"/>
                  <a:stretch>
                    <a:fillRect l="-499" t="-11842" r="-1498" b="-28947"/>
                  </a:stretch>
                </a:blipFill>
              </p:spPr>
              <p:txBody>
                <a:bodyPr/>
                <a:lstStyle/>
                <a:p>
                  <a:r>
                    <a:rPr lang="zh-TW" altLang="en-US">
                      <a:noFill/>
                    </a:rPr>
                    <a:t> </a:t>
                  </a:r>
                </a:p>
              </p:txBody>
            </p:sp>
          </mc:Fallback>
        </mc:AlternateContent>
      </p:grpSp>
      <p:grpSp>
        <p:nvGrpSpPr>
          <p:cNvPr id="20" name="群組 19">
            <a:extLst>
              <a:ext uri="{FF2B5EF4-FFF2-40B4-BE49-F238E27FC236}">
                <a16:creationId xmlns:a16="http://schemas.microsoft.com/office/drawing/2014/main" id="{3927B04A-597F-6126-1F45-2B37027FA154}"/>
              </a:ext>
            </a:extLst>
          </p:cNvPr>
          <p:cNvGrpSpPr/>
          <p:nvPr/>
        </p:nvGrpSpPr>
        <p:grpSpPr>
          <a:xfrm>
            <a:off x="4758538" y="5167141"/>
            <a:ext cx="7383677" cy="565903"/>
            <a:chOff x="1306882" y="1966134"/>
            <a:chExt cx="7383677" cy="565903"/>
          </a:xfrm>
        </p:grpSpPr>
        <p:sp>
          <p:nvSpPr>
            <p:cNvPr id="21" name="矩形: 圓角 20">
              <a:extLst>
                <a:ext uri="{FF2B5EF4-FFF2-40B4-BE49-F238E27FC236}">
                  <a16:creationId xmlns:a16="http://schemas.microsoft.com/office/drawing/2014/main" id="{9FA5B7AE-9C11-7236-F395-058B23DC622A}"/>
                </a:ext>
              </a:extLst>
            </p:cNvPr>
            <p:cNvSpPr/>
            <p:nvPr/>
          </p:nvSpPr>
          <p:spPr>
            <a:xfrm>
              <a:off x="1306882" y="1966134"/>
              <a:ext cx="7383677" cy="56590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文字方塊 21">
              <a:extLst>
                <a:ext uri="{FF2B5EF4-FFF2-40B4-BE49-F238E27FC236}">
                  <a16:creationId xmlns:a16="http://schemas.microsoft.com/office/drawing/2014/main" id="{59031477-24D7-9204-4B03-64BED06C803E}"/>
                </a:ext>
              </a:extLst>
            </p:cNvPr>
            <p:cNvSpPr txBox="1"/>
            <p:nvPr/>
          </p:nvSpPr>
          <p:spPr>
            <a:xfrm>
              <a:off x="1306882" y="2000363"/>
              <a:ext cx="7383677" cy="497444"/>
            </a:xfrm>
            <a:prstGeom prst="rect">
              <a:avLst/>
            </a:prstGeom>
            <a:noFill/>
          </p:spPr>
          <p:txBody>
            <a:bodyPr wrap="square" rtlCol="0">
              <a:spAutoFit/>
            </a:bodyPr>
            <a:lstStyle/>
            <a:p>
              <a:pPr algn="ctr">
                <a:lnSpc>
                  <a:spcPct val="150000"/>
                </a:lnSpc>
              </a:pPr>
              <a:r>
                <a:rPr lang="zh-TW" altLang="en-US" sz="2000" dirty="0">
                  <a:latin typeface="微軟正黑體" panose="020B0604030504040204" pitchFamily="34" charset="-120"/>
                  <a:ea typeface="微軟正黑體" panose="020B0604030504040204" pitchFamily="34" charset="-120"/>
                </a:rPr>
                <a:t>使用觸控板時，速度變化最明顯；使用觸控螢幕的速度變化最小</a:t>
              </a:r>
            </a:p>
          </p:txBody>
        </p:sp>
      </p:grpSp>
      <p:grpSp>
        <p:nvGrpSpPr>
          <p:cNvPr id="23" name="群組 22">
            <a:extLst>
              <a:ext uri="{FF2B5EF4-FFF2-40B4-BE49-F238E27FC236}">
                <a16:creationId xmlns:a16="http://schemas.microsoft.com/office/drawing/2014/main" id="{8AA9997C-0B83-BF86-DAF6-1715B867157A}"/>
              </a:ext>
            </a:extLst>
          </p:cNvPr>
          <p:cNvGrpSpPr/>
          <p:nvPr/>
        </p:nvGrpSpPr>
        <p:grpSpPr>
          <a:xfrm>
            <a:off x="447239" y="1568793"/>
            <a:ext cx="5468680" cy="461666"/>
            <a:chOff x="5780897" y="1661992"/>
            <a:chExt cx="5468680" cy="461666"/>
          </a:xfrm>
        </p:grpSpPr>
        <p:sp>
          <p:nvSpPr>
            <p:cNvPr id="24" name="文字方塊 23">
              <a:extLst>
                <a:ext uri="{FF2B5EF4-FFF2-40B4-BE49-F238E27FC236}">
                  <a16:creationId xmlns:a16="http://schemas.microsoft.com/office/drawing/2014/main" id="{C866ABB2-6C24-2C01-1569-C14F33596599}"/>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國家與設備</a:t>
              </a:r>
            </a:p>
          </p:txBody>
        </p:sp>
        <mc:AlternateContent xmlns:mc="http://schemas.openxmlformats.org/markup-compatibility/2006" xmlns:a14="http://schemas.microsoft.com/office/drawing/2010/main">
          <mc:Choice Requires="a14">
            <p:sp>
              <p:nvSpPr>
                <p:cNvPr id="25" name="文字方塊 24">
                  <a:extLst>
                    <a:ext uri="{FF2B5EF4-FFF2-40B4-BE49-F238E27FC236}">
                      <a16:creationId xmlns:a16="http://schemas.microsoft.com/office/drawing/2014/main" id="{9DCF2CB3-6162-E00B-4948-46616B751EDA}"/>
                    </a:ext>
                  </a:extLst>
                </p:cNvPr>
                <p:cNvSpPr txBox="1"/>
                <p:nvPr/>
              </p:nvSpPr>
              <p:spPr>
                <a:xfrm>
                  <a:off x="7895774" y="1661993"/>
                  <a:ext cx="335380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3.7 </a:t>
                  </a:r>
                  <a:r>
                    <a:rPr lang="zh-TW" altLang="en-US" sz="2400" dirty="0"/>
                    <a:t>； </a:t>
                  </a:r>
                  <a:r>
                    <a:rPr lang="en-US" altLang="zh-TW" sz="2400" dirty="0"/>
                    <a:t>P &lt; 0.05</a:t>
                  </a:r>
                  <a:endParaRPr lang="zh-TW" altLang="en-US" sz="2400" dirty="0"/>
                </a:p>
              </p:txBody>
            </p:sp>
          </mc:Choice>
          <mc:Fallback xmlns="">
            <p:sp>
              <p:nvSpPr>
                <p:cNvPr id="36" name="文字方塊 35">
                  <a:extLst>
                    <a:ext uri="{FF2B5EF4-FFF2-40B4-BE49-F238E27FC236}">
                      <a16:creationId xmlns:a16="http://schemas.microsoft.com/office/drawing/2014/main" id="{4AF9522F-CB15-42AB-AC62-2EA401CC64CE}"/>
                    </a:ext>
                  </a:extLst>
                </p:cNvPr>
                <p:cNvSpPr txBox="1">
                  <a:spLocks noRot="1" noChangeAspect="1" noMove="1" noResize="1" noEditPoints="1" noAdjustHandles="1" noChangeArrowheads="1" noChangeShapeType="1" noTextEdit="1"/>
                </p:cNvSpPr>
                <p:nvPr/>
              </p:nvSpPr>
              <p:spPr>
                <a:xfrm>
                  <a:off x="7895774" y="1661993"/>
                  <a:ext cx="3353803" cy="461665"/>
                </a:xfrm>
                <a:prstGeom prst="rect">
                  <a:avLst/>
                </a:prstGeom>
                <a:blipFill>
                  <a:blip r:embed="rId6"/>
                  <a:stretch>
                    <a:fillRect l="-364" t="-11842" r="-2000" b="-28947"/>
                  </a:stretch>
                </a:blipFill>
              </p:spPr>
              <p:txBody>
                <a:bodyPr/>
                <a:lstStyle/>
                <a:p>
                  <a:r>
                    <a:rPr lang="zh-TW" altLang="en-US">
                      <a:noFill/>
                    </a:rPr>
                    <a:t> </a:t>
                  </a:r>
                </a:p>
              </p:txBody>
            </p:sp>
          </mc:Fallback>
        </mc:AlternateContent>
      </p:grpSp>
      <p:grpSp>
        <p:nvGrpSpPr>
          <p:cNvPr id="26" name="群組 25">
            <a:extLst>
              <a:ext uri="{FF2B5EF4-FFF2-40B4-BE49-F238E27FC236}">
                <a16:creationId xmlns:a16="http://schemas.microsoft.com/office/drawing/2014/main" id="{4BDFA128-3ACB-A310-5F56-2811ACB565CA}"/>
              </a:ext>
            </a:extLst>
          </p:cNvPr>
          <p:cNvGrpSpPr/>
          <p:nvPr/>
        </p:nvGrpSpPr>
        <p:grpSpPr>
          <a:xfrm>
            <a:off x="447239" y="2121106"/>
            <a:ext cx="5468680" cy="461666"/>
            <a:chOff x="5780897" y="1661992"/>
            <a:chExt cx="5468680" cy="461666"/>
          </a:xfrm>
        </p:grpSpPr>
        <p:sp>
          <p:nvSpPr>
            <p:cNvPr id="27" name="文字方塊 26">
              <a:extLst>
                <a:ext uri="{FF2B5EF4-FFF2-40B4-BE49-F238E27FC236}">
                  <a16:creationId xmlns:a16="http://schemas.microsoft.com/office/drawing/2014/main" id="{FEC2F145-9EC5-32C7-CBEB-8187952D1350}"/>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任務與設備</a:t>
              </a:r>
            </a:p>
          </p:txBody>
        </p:sp>
        <mc:AlternateContent xmlns:mc="http://schemas.openxmlformats.org/markup-compatibility/2006" xmlns:a14="http://schemas.microsoft.com/office/drawing/2010/main">
          <mc:Choice Requires="a14">
            <p:sp>
              <p:nvSpPr>
                <p:cNvPr id="28" name="文字方塊 27">
                  <a:extLst>
                    <a:ext uri="{FF2B5EF4-FFF2-40B4-BE49-F238E27FC236}">
                      <a16:creationId xmlns:a16="http://schemas.microsoft.com/office/drawing/2014/main" id="{0745FFFE-7BBA-E8E3-E845-EC194D924259}"/>
                    </a:ext>
                  </a:extLst>
                </p:cNvPr>
                <p:cNvSpPr txBox="1"/>
                <p:nvPr/>
              </p:nvSpPr>
              <p:spPr>
                <a:xfrm>
                  <a:off x="7895774" y="1661993"/>
                  <a:ext cx="335380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(9,315) = 3.3 </a:t>
                  </a:r>
                  <a:r>
                    <a:rPr lang="zh-TW" altLang="en-US" sz="2400" dirty="0"/>
                    <a:t>； </a:t>
                  </a:r>
                  <a:r>
                    <a:rPr lang="en-US" altLang="zh-TW" sz="2400" dirty="0"/>
                    <a:t>P &lt; 0.01</a:t>
                  </a:r>
                  <a:endParaRPr lang="zh-TW" altLang="en-US" sz="2400" dirty="0"/>
                </a:p>
              </p:txBody>
            </p:sp>
          </mc:Choice>
          <mc:Fallback xmlns="">
            <p:sp>
              <p:nvSpPr>
                <p:cNvPr id="39" name="文字方塊 38">
                  <a:extLst>
                    <a:ext uri="{FF2B5EF4-FFF2-40B4-BE49-F238E27FC236}">
                      <a16:creationId xmlns:a16="http://schemas.microsoft.com/office/drawing/2014/main" id="{68E531C0-BBD8-4C6F-A850-0D3BEA194B67}"/>
                    </a:ext>
                  </a:extLst>
                </p:cNvPr>
                <p:cNvSpPr txBox="1">
                  <a:spLocks noRot="1" noChangeAspect="1" noMove="1" noResize="1" noEditPoints="1" noAdjustHandles="1" noChangeArrowheads="1" noChangeShapeType="1" noTextEdit="1"/>
                </p:cNvSpPr>
                <p:nvPr/>
              </p:nvSpPr>
              <p:spPr>
                <a:xfrm>
                  <a:off x="7895774" y="1661993"/>
                  <a:ext cx="3353803" cy="461665"/>
                </a:xfrm>
                <a:prstGeom prst="rect">
                  <a:avLst/>
                </a:prstGeom>
                <a:blipFill>
                  <a:blip r:embed="rId7"/>
                  <a:stretch>
                    <a:fillRect l="-364" t="-11842" r="-2000" b="-28947"/>
                  </a:stretch>
                </a:blipFill>
              </p:spPr>
              <p:txBody>
                <a:bodyPr/>
                <a:lstStyle/>
                <a:p>
                  <a:r>
                    <a:rPr lang="zh-TW" altLang="en-US">
                      <a:noFill/>
                    </a:rPr>
                    <a:t> </a:t>
                  </a:r>
                </a:p>
              </p:txBody>
            </p:sp>
          </mc:Fallback>
        </mc:AlternateContent>
      </p:grpSp>
      <p:sp>
        <p:nvSpPr>
          <p:cNvPr id="29" name="文字方塊 28">
            <a:extLst>
              <a:ext uri="{FF2B5EF4-FFF2-40B4-BE49-F238E27FC236}">
                <a16:creationId xmlns:a16="http://schemas.microsoft.com/office/drawing/2014/main" id="{5FC952A1-0505-F16A-1B3E-A60B35940BD2}"/>
              </a:ext>
            </a:extLst>
          </p:cNvPr>
          <p:cNvSpPr txBox="1"/>
          <p:nvPr/>
        </p:nvSpPr>
        <p:spPr>
          <a:xfrm>
            <a:off x="385088" y="3099884"/>
            <a:ext cx="1107996"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30" name="群組 29">
            <a:extLst>
              <a:ext uri="{FF2B5EF4-FFF2-40B4-BE49-F238E27FC236}">
                <a16:creationId xmlns:a16="http://schemas.microsoft.com/office/drawing/2014/main" id="{BA4E6289-33EF-9A63-A29E-262C7508BDF6}"/>
              </a:ext>
            </a:extLst>
          </p:cNvPr>
          <p:cNvGrpSpPr/>
          <p:nvPr/>
        </p:nvGrpSpPr>
        <p:grpSpPr>
          <a:xfrm>
            <a:off x="317091" y="3623700"/>
            <a:ext cx="4073688" cy="461666"/>
            <a:chOff x="5879618" y="1661993"/>
            <a:chExt cx="4073688" cy="461666"/>
          </a:xfrm>
        </p:grpSpPr>
        <p:sp>
          <p:nvSpPr>
            <p:cNvPr id="31" name="文字方塊 30">
              <a:extLst>
                <a:ext uri="{FF2B5EF4-FFF2-40B4-BE49-F238E27FC236}">
                  <a16:creationId xmlns:a16="http://schemas.microsoft.com/office/drawing/2014/main" id="{673FC6DC-E2A4-485A-6663-A4383AE91C08}"/>
                </a:ext>
              </a:extLst>
            </p:cNvPr>
            <p:cNvSpPr txBox="1"/>
            <p:nvPr/>
          </p:nvSpPr>
          <p:spPr>
            <a:xfrm>
              <a:off x="5879618" y="1661994"/>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a:t>
              </a:r>
            </a:p>
          </p:txBody>
        </p:sp>
        <mc:AlternateContent xmlns:mc="http://schemas.openxmlformats.org/markup-compatibility/2006" xmlns:a14="http://schemas.microsoft.com/office/drawing/2010/main">
          <mc:Choice Requires="a14">
            <p:sp>
              <p:nvSpPr>
                <p:cNvPr id="32" name="文字方塊 31">
                  <a:extLst>
                    <a:ext uri="{FF2B5EF4-FFF2-40B4-BE49-F238E27FC236}">
                      <a16:creationId xmlns:a16="http://schemas.microsoft.com/office/drawing/2014/main" id="{14392C12-085C-58E4-1307-F3212C5D6A1B}"/>
                    </a:ext>
                  </a:extLst>
                </p:cNvPr>
                <p:cNvSpPr txBox="1"/>
                <p:nvPr/>
              </p:nvSpPr>
              <p:spPr>
                <a:xfrm>
                  <a:off x="6754995" y="1661993"/>
                  <a:ext cx="3198311"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(1,35) = 4.7 </a:t>
                  </a:r>
                  <a:r>
                    <a:rPr lang="zh-TW" altLang="en-US" sz="2400" dirty="0"/>
                    <a:t>； </a:t>
                  </a:r>
                  <a:r>
                    <a:rPr lang="en-US" altLang="zh-TW" sz="2400" dirty="0"/>
                    <a:t>P &lt; 0.05</a:t>
                  </a:r>
                  <a:endParaRPr lang="zh-TW" altLang="en-US" sz="2400" dirty="0"/>
                </a:p>
              </p:txBody>
            </p:sp>
          </mc:Choice>
          <mc:Fallback xmlns="">
            <p:sp>
              <p:nvSpPr>
                <p:cNvPr id="18" name="文字方塊 17">
                  <a:extLst>
                    <a:ext uri="{FF2B5EF4-FFF2-40B4-BE49-F238E27FC236}">
                      <a16:creationId xmlns:a16="http://schemas.microsoft.com/office/drawing/2014/main" id="{06FCAF51-7D5B-4CDB-BB23-E564F4DD53EF}"/>
                    </a:ext>
                  </a:extLst>
                </p:cNvPr>
                <p:cNvSpPr txBox="1">
                  <a:spLocks noRot="1" noChangeAspect="1" noMove="1" noResize="1" noEditPoints="1" noAdjustHandles="1" noChangeArrowheads="1" noChangeShapeType="1" noTextEdit="1"/>
                </p:cNvSpPr>
                <p:nvPr/>
              </p:nvSpPr>
              <p:spPr>
                <a:xfrm>
                  <a:off x="6754995" y="1661993"/>
                  <a:ext cx="3198311" cy="461665"/>
                </a:xfrm>
                <a:prstGeom prst="rect">
                  <a:avLst/>
                </a:prstGeom>
                <a:blipFill>
                  <a:blip r:embed="rId8"/>
                  <a:stretch>
                    <a:fillRect l="-573" t="-11842" r="-1908" b="-28947"/>
                  </a:stretch>
                </a:blipFill>
              </p:spPr>
              <p:txBody>
                <a:bodyPr/>
                <a:lstStyle/>
                <a:p>
                  <a:r>
                    <a:rPr lang="zh-TW" altLang="en-US">
                      <a:noFill/>
                    </a:rPr>
                    <a:t> </a:t>
                  </a:r>
                </a:p>
              </p:txBody>
            </p:sp>
          </mc:Fallback>
        </mc:AlternateContent>
      </p:grpSp>
      <p:grpSp>
        <p:nvGrpSpPr>
          <p:cNvPr id="33" name="群組 32">
            <a:extLst>
              <a:ext uri="{FF2B5EF4-FFF2-40B4-BE49-F238E27FC236}">
                <a16:creationId xmlns:a16="http://schemas.microsoft.com/office/drawing/2014/main" id="{57C85361-0146-DE37-6E16-999C4807E8B8}"/>
              </a:ext>
            </a:extLst>
          </p:cNvPr>
          <p:cNvGrpSpPr/>
          <p:nvPr/>
        </p:nvGrpSpPr>
        <p:grpSpPr>
          <a:xfrm>
            <a:off x="317091" y="4421836"/>
            <a:ext cx="4229180" cy="461666"/>
            <a:chOff x="5879618" y="1661993"/>
            <a:chExt cx="4229180" cy="461666"/>
          </a:xfrm>
        </p:grpSpPr>
        <p:sp>
          <p:nvSpPr>
            <p:cNvPr id="34" name="文字方塊 33">
              <a:extLst>
                <a:ext uri="{FF2B5EF4-FFF2-40B4-BE49-F238E27FC236}">
                  <a16:creationId xmlns:a16="http://schemas.microsoft.com/office/drawing/2014/main" id="{3440AC13-82E5-7089-50AE-B718B646A04D}"/>
                </a:ext>
              </a:extLst>
            </p:cNvPr>
            <p:cNvSpPr txBox="1"/>
            <p:nvPr/>
          </p:nvSpPr>
          <p:spPr>
            <a:xfrm>
              <a:off x="5879618" y="1661994"/>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任務</a:t>
              </a:r>
            </a:p>
          </p:txBody>
        </p:sp>
        <mc:AlternateContent xmlns:mc="http://schemas.openxmlformats.org/markup-compatibility/2006" xmlns:a14="http://schemas.microsoft.com/office/drawing/2010/main">
          <mc:Choice Requires="a14">
            <p:sp>
              <p:nvSpPr>
                <p:cNvPr id="35" name="文字方塊 34">
                  <a:extLst>
                    <a:ext uri="{FF2B5EF4-FFF2-40B4-BE49-F238E27FC236}">
                      <a16:creationId xmlns:a16="http://schemas.microsoft.com/office/drawing/2014/main" id="{4BE12341-C2BE-669E-08D9-CD0A6D41E921}"/>
                    </a:ext>
                  </a:extLst>
                </p:cNvPr>
                <p:cNvSpPr txBox="1"/>
                <p:nvPr/>
              </p:nvSpPr>
              <p:spPr>
                <a:xfrm>
                  <a:off x="6754995" y="1661993"/>
                  <a:ext cx="335380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3.4 </a:t>
                  </a:r>
                  <a:r>
                    <a:rPr lang="zh-TW" altLang="en-US" sz="2400" dirty="0"/>
                    <a:t>； </a:t>
                  </a:r>
                  <a:r>
                    <a:rPr lang="en-US" altLang="zh-TW" sz="2400" dirty="0"/>
                    <a:t>P &lt; 0.05</a:t>
                  </a:r>
                  <a:endParaRPr lang="zh-TW" altLang="en-US" sz="2400" dirty="0"/>
                </a:p>
              </p:txBody>
            </p:sp>
          </mc:Choice>
          <mc:Fallback xmlns="">
            <p:sp>
              <p:nvSpPr>
                <p:cNvPr id="24" name="文字方塊 23">
                  <a:extLst>
                    <a:ext uri="{FF2B5EF4-FFF2-40B4-BE49-F238E27FC236}">
                      <a16:creationId xmlns:a16="http://schemas.microsoft.com/office/drawing/2014/main" id="{FC49CED3-0D72-43B4-BF34-8A1EE68EE645}"/>
                    </a:ext>
                  </a:extLst>
                </p:cNvPr>
                <p:cNvSpPr txBox="1">
                  <a:spLocks noRot="1" noChangeAspect="1" noMove="1" noResize="1" noEditPoints="1" noAdjustHandles="1" noChangeArrowheads="1" noChangeShapeType="1" noTextEdit="1"/>
                </p:cNvSpPr>
                <p:nvPr/>
              </p:nvSpPr>
              <p:spPr>
                <a:xfrm>
                  <a:off x="6754995" y="1661993"/>
                  <a:ext cx="3353803" cy="461665"/>
                </a:xfrm>
                <a:prstGeom prst="rect">
                  <a:avLst/>
                </a:prstGeom>
                <a:blipFill>
                  <a:blip r:embed="rId9"/>
                  <a:stretch>
                    <a:fillRect l="-545" t="-11842" r="-1818" b="-28947"/>
                  </a:stretch>
                </a:blipFill>
              </p:spPr>
              <p:txBody>
                <a:bodyPr/>
                <a:lstStyle/>
                <a:p>
                  <a:r>
                    <a:rPr lang="zh-TW" altLang="en-US">
                      <a:noFill/>
                    </a:rPr>
                    <a:t> </a:t>
                  </a:r>
                </a:p>
              </p:txBody>
            </p:sp>
          </mc:Fallback>
        </mc:AlternateContent>
      </p:grpSp>
      <p:grpSp>
        <p:nvGrpSpPr>
          <p:cNvPr id="36" name="群組 35">
            <a:extLst>
              <a:ext uri="{FF2B5EF4-FFF2-40B4-BE49-F238E27FC236}">
                <a16:creationId xmlns:a16="http://schemas.microsoft.com/office/drawing/2014/main" id="{19CE9B8B-8E2A-D6A2-1F7F-4E49CE566DC9}"/>
              </a:ext>
            </a:extLst>
          </p:cNvPr>
          <p:cNvGrpSpPr/>
          <p:nvPr/>
        </p:nvGrpSpPr>
        <p:grpSpPr>
          <a:xfrm>
            <a:off x="4540196" y="3605983"/>
            <a:ext cx="4584440" cy="611506"/>
            <a:chOff x="5915920" y="2118035"/>
            <a:chExt cx="5821385" cy="959109"/>
          </a:xfrm>
        </p:grpSpPr>
        <p:sp>
          <p:nvSpPr>
            <p:cNvPr id="37" name="矩形: 圓角 36">
              <a:extLst>
                <a:ext uri="{FF2B5EF4-FFF2-40B4-BE49-F238E27FC236}">
                  <a16:creationId xmlns:a16="http://schemas.microsoft.com/office/drawing/2014/main" id="{A2D71C21-AB09-F108-BF0E-74A428DD931A}"/>
                </a:ext>
              </a:extLst>
            </p:cNvPr>
            <p:cNvSpPr/>
            <p:nvPr/>
          </p:nvSpPr>
          <p:spPr>
            <a:xfrm>
              <a:off x="5915920" y="2118035"/>
              <a:ext cx="5821385" cy="95910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8" name="文字方塊 37">
              <a:extLst>
                <a:ext uri="{FF2B5EF4-FFF2-40B4-BE49-F238E27FC236}">
                  <a16:creationId xmlns:a16="http://schemas.microsoft.com/office/drawing/2014/main" id="{4BEB12F7-2A61-8545-31BA-7112DF5B130C}"/>
                </a:ext>
              </a:extLst>
            </p:cNvPr>
            <p:cNvSpPr txBox="1"/>
            <p:nvPr/>
          </p:nvSpPr>
          <p:spPr>
            <a:xfrm>
              <a:off x="6013730" y="2118035"/>
              <a:ext cx="5625767" cy="959109"/>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中國受測者的速度曲線變化比英國大</a:t>
              </a:r>
            </a:p>
          </p:txBody>
        </p:sp>
      </p:grpSp>
      <p:grpSp>
        <p:nvGrpSpPr>
          <p:cNvPr id="39" name="群組 38">
            <a:extLst>
              <a:ext uri="{FF2B5EF4-FFF2-40B4-BE49-F238E27FC236}">
                <a16:creationId xmlns:a16="http://schemas.microsoft.com/office/drawing/2014/main" id="{177A69A7-FEFD-F988-0154-E190EC23BD2F}"/>
              </a:ext>
            </a:extLst>
          </p:cNvPr>
          <p:cNvGrpSpPr/>
          <p:nvPr/>
        </p:nvGrpSpPr>
        <p:grpSpPr>
          <a:xfrm>
            <a:off x="4540196" y="4396506"/>
            <a:ext cx="6920865" cy="565904"/>
            <a:chOff x="5915920" y="2118035"/>
            <a:chExt cx="5821385" cy="887585"/>
          </a:xfrm>
        </p:grpSpPr>
        <p:sp>
          <p:nvSpPr>
            <p:cNvPr id="40" name="矩形: 圓角 39">
              <a:extLst>
                <a:ext uri="{FF2B5EF4-FFF2-40B4-BE49-F238E27FC236}">
                  <a16:creationId xmlns:a16="http://schemas.microsoft.com/office/drawing/2014/main" id="{79DDEC3F-3083-9101-FC51-478E6709A667}"/>
                </a:ext>
              </a:extLst>
            </p:cNvPr>
            <p:cNvSpPr/>
            <p:nvPr/>
          </p:nvSpPr>
          <p:spPr>
            <a:xfrm>
              <a:off x="5915920" y="2118035"/>
              <a:ext cx="5821385" cy="887585"/>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1" name="文字方塊 40">
              <a:extLst>
                <a:ext uri="{FF2B5EF4-FFF2-40B4-BE49-F238E27FC236}">
                  <a16:creationId xmlns:a16="http://schemas.microsoft.com/office/drawing/2014/main" id="{2514C631-C554-FABA-2F85-AB224CFED56C}"/>
                </a:ext>
              </a:extLst>
            </p:cNvPr>
            <p:cNvSpPr txBox="1"/>
            <p:nvPr/>
          </p:nvSpPr>
          <p:spPr>
            <a:xfrm>
              <a:off x="6013730" y="2118035"/>
              <a:ext cx="5608206" cy="780210"/>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在執行地圖任務時比在列表和內容輸入的速度曲線更穩定</a:t>
              </a:r>
            </a:p>
          </p:txBody>
        </p:sp>
      </p:grpSp>
    </p:spTree>
    <p:extLst>
      <p:ext uri="{BB962C8B-B14F-4D97-AF65-F5344CB8AC3E}">
        <p14:creationId xmlns:p14="http://schemas.microsoft.com/office/powerpoint/2010/main" val="363848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8" name="文字方塊 7">
            <a:extLst>
              <a:ext uri="{FF2B5EF4-FFF2-40B4-BE49-F238E27FC236}">
                <a16:creationId xmlns:a16="http://schemas.microsoft.com/office/drawing/2014/main" id="{2D93EAD8-CF22-4CC3-B288-6C4494A04A18}"/>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9" name="文字方塊 8">
            <a:extLst>
              <a:ext uri="{FF2B5EF4-FFF2-40B4-BE49-F238E27FC236}">
                <a16:creationId xmlns:a16="http://schemas.microsoft.com/office/drawing/2014/main" id="{F8A5B263-918A-4363-A77A-915A26F4CC5B}"/>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10" name="文字方塊 9">
            <a:extLst>
              <a:ext uri="{FF2B5EF4-FFF2-40B4-BE49-F238E27FC236}">
                <a16:creationId xmlns:a16="http://schemas.microsoft.com/office/drawing/2014/main" id="{F037D14D-97CF-5938-7A6C-42B034116F54}"/>
              </a:ext>
            </a:extLst>
          </p:cNvPr>
          <p:cNvSpPr txBox="1"/>
          <p:nvPr/>
        </p:nvSpPr>
        <p:spPr>
          <a:xfrm>
            <a:off x="5915920" y="92331"/>
            <a:ext cx="44930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駕駛性能</a:t>
            </a:r>
            <a:r>
              <a:rPr lang="en-US" altLang="zh-TW" sz="3600" b="1" dirty="0">
                <a:latin typeface="微軟正黑體" panose="020B0604030504040204" pitchFamily="34" charset="-120"/>
                <a:ea typeface="微軟正黑體" panose="020B0604030504040204" pitchFamily="34" charset="-120"/>
              </a:rPr>
              <a:t>(SDLP)</a:t>
            </a:r>
            <a:endParaRPr lang="zh-TW" altLang="en-US" sz="3600" b="1" dirty="0">
              <a:latin typeface="微軟正黑體" panose="020B0604030504040204" pitchFamily="34" charset="-120"/>
              <a:ea typeface="微軟正黑體" panose="020B0604030504040204" pitchFamily="34" charset="-120"/>
            </a:endParaRPr>
          </a:p>
        </p:txBody>
      </p:sp>
      <p:grpSp>
        <p:nvGrpSpPr>
          <p:cNvPr id="15" name="群組 14">
            <a:extLst>
              <a:ext uri="{FF2B5EF4-FFF2-40B4-BE49-F238E27FC236}">
                <a16:creationId xmlns:a16="http://schemas.microsoft.com/office/drawing/2014/main" id="{42D9544B-BA20-3E17-69E2-FAB11F7E80E7}"/>
              </a:ext>
            </a:extLst>
          </p:cNvPr>
          <p:cNvGrpSpPr/>
          <p:nvPr/>
        </p:nvGrpSpPr>
        <p:grpSpPr>
          <a:xfrm>
            <a:off x="241251" y="4100988"/>
            <a:ext cx="4441447" cy="461665"/>
            <a:chOff x="5780897" y="1661992"/>
            <a:chExt cx="4441447" cy="461665"/>
          </a:xfrm>
        </p:grpSpPr>
        <p:sp>
          <p:nvSpPr>
            <p:cNvPr id="16" name="文字方塊 15">
              <a:extLst>
                <a:ext uri="{FF2B5EF4-FFF2-40B4-BE49-F238E27FC236}">
                  <a16:creationId xmlns:a16="http://schemas.microsoft.com/office/drawing/2014/main" id="{7D70800C-6358-AEE6-E228-C3733376C54A}"/>
                </a:ext>
              </a:extLst>
            </p:cNvPr>
            <p:cNvSpPr txBox="1"/>
            <p:nvPr/>
          </p:nvSpPr>
          <p:spPr>
            <a:xfrm>
              <a:off x="5780897" y="1661992"/>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17" name="文字方塊 16">
                  <a:extLst>
                    <a:ext uri="{FF2B5EF4-FFF2-40B4-BE49-F238E27FC236}">
                      <a16:creationId xmlns:a16="http://schemas.microsoft.com/office/drawing/2014/main" id="{58D1138A-DA59-2627-242F-569C3B420D88}"/>
                    </a:ext>
                  </a:extLst>
                </p:cNvPr>
                <p:cNvSpPr txBox="1"/>
                <p:nvPr/>
              </p:nvSpPr>
              <p:spPr>
                <a:xfrm>
                  <a:off x="6713050" y="1661992"/>
                  <a:ext cx="3509294"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8.3 </a:t>
                  </a:r>
                  <a:r>
                    <a:rPr lang="zh-TW" altLang="en-US" sz="2400" dirty="0"/>
                    <a:t>； </a:t>
                  </a:r>
                  <a:r>
                    <a:rPr lang="en-US" altLang="zh-TW" sz="2400" dirty="0"/>
                    <a:t>P &lt; 0.001</a:t>
                  </a:r>
                  <a:endParaRPr lang="zh-TW" altLang="en-US" sz="2400" dirty="0"/>
                </a:p>
              </p:txBody>
            </p:sp>
          </mc:Choice>
          <mc:Fallback xmlns="">
            <p:sp>
              <p:nvSpPr>
                <p:cNvPr id="48" name="文字方塊 47">
                  <a:extLst>
                    <a:ext uri="{FF2B5EF4-FFF2-40B4-BE49-F238E27FC236}">
                      <a16:creationId xmlns:a16="http://schemas.microsoft.com/office/drawing/2014/main" id="{01144358-244C-4DE9-AA9E-7C953508AE0F}"/>
                    </a:ext>
                  </a:extLst>
                </p:cNvPr>
                <p:cNvSpPr txBox="1">
                  <a:spLocks noRot="1" noChangeAspect="1" noMove="1" noResize="1" noEditPoints="1" noAdjustHandles="1" noChangeArrowheads="1" noChangeShapeType="1" noTextEdit="1"/>
                </p:cNvSpPr>
                <p:nvPr/>
              </p:nvSpPr>
              <p:spPr>
                <a:xfrm>
                  <a:off x="6713050" y="1661992"/>
                  <a:ext cx="3509294" cy="461665"/>
                </a:xfrm>
                <a:prstGeom prst="rect">
                  <a:avLst/>
                </a:prstGeom>
                <a:blipFill>
                  <a:blip r:embed="rId4"/>
                  <a:stretch>
                    <a:fillRect l="-347" t="-12000" r="-1736" b="-30667"/>
                  </a:stretch>
                </a:blipFill>
              </p:spPr>
              <p:txBody>
                <a:bodyPr/>
                <a:lstStyle/>
                <a:p>
                  <a:r>
                    <a:rPr lang="zh-TW" altLang="en-US">
                      <a:noFill/>
                    </a:rPr>
                    <a:t> </a:t>
                  </a:r>
                </a:p>
              </p:txBody>
            </p:sp>
          </mc:Fallback>
        </mc:AlternateContent>
      </p:grpSp>
      <p:grpSp>
        <p:nvGrpSpPr>
          <p:cNvPr id="18" name="群組 17">
            <a:extLst>
              <a:ext uri="{FF2B5EF4-FFF2-40B4-BE49-F238E27FC236}">
                <a16:creationId xmlns:a16="http://schemas.microsoft.com/office/drawing/2014/main" id="{B9E2AD53-558C-2CFD-7AA5-F8186EDFEAA7}"/>
              </a:ext>
            </a:extLst>
          </p:cNvPr>
          <p:cNvGrpSpPr/>
          <p:nvPr/>
        </p:nvGrpSpPr>
        <p:grpSpPr>
          <a:xfrm>
            <a:off x="241251" y="4759309"/>
            <a:ext cx="5650382" cy="565903"/>
            <a:chOff x="1306882" y="1966134"/>
            <a:chExt cx="7383677" cy="565903"/>
          </a:xfrm>
        </p:grpSpPr>
        <p:sp>
          <p:nvSpPr>
            <p:cNvPr id="19" name="矩形: 圓角 18">
              <a:extLst>
                <a:ext uri="{FF2B5EF4-FFF2-40B4-BE49-F238E27FC236}">
                  <a16:creationId xmlns:a16="http://schemas.microsoft.com/office/drawing/2014/main" id="{C1EC4258-32FF-7D85-A962-B33DFEBEC01E}"/>
                </a:ext>
              </a:extLst>
            </p:cNvPr>
            <p:cNvSpPr/>
            <p:nvPr/>
          </p:nvSpPr>
          <p:spPr>
            <a:xfrm>
              <a:off x="1306882" y="1966134"/>
              <a:ext cx="7383677" cy="56590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文字方塊 19">
              <a:extLst>
                <a:ext uri="{FF2B5EF4-FFF2-40B4-BE49-F238E27FC236}">
                  <a16:creationId xmlns:a16="http://schemas.microsoft.com/office/drawing/2014/main" id="{9954AD12-2307-E856-5295-CDCF3DCE0B48}"/>
                </a:ext>
              </a:extLst>
            </p:cNvPr>
            <p:cNvSpPr txBox="1"/>
            <p:nvPr/>
          </p:nvSpPr>
          <p:spPr>
            <a:xfrm>
              <a:off x="1306882" y="2000363"/>
              <a:ext cx="7383677"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使用觸控螢幕時，車道控制的穩定性比觸控板好</a:t>
              </a:r>
            </a:p>
          </p:txBody>
        </p:sp>
      </p:grpSp>
      <p:sp>
        <p:nvSpPr>
          <p:cNvPr id="21" name="文字方塊 20">
            <a:extLst>
              <a:ext uri="{FF2B5EF4-FFF2-40B4-BE49-F238E27FC236}">
                <a16:creationId xmlns:a16="http://schemas.microsoft.com/office/drawing/2014/main" id="{745ED1E1-777C-D7E4-3B80-3FD24036D36D}"/>
              </a:ext>
            </a:extLst>
          </p:cNvPr>
          <p:cNvSpPr txBox="1"/>
          <p:nvPr/>
        </p:nvSpPr>
        <p:spPr>
          <a:xfrm>
            <a:off x="241251" y="3442667"/>
            <a:ext cx="1107996"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22" name="群組 21">
            <a:extLst>
              <a:ext uri="{FF2B5EF4-FFF2-40B4-BE49-F238E27FC236}">
                <a16:creationId xmlns:a16="http://schemas.microsoft.com/office/drawing/2014/main" id="{CCE2E051-729B-BF9F-320A-75D463741EEE}"/>
              </a:ext>
            </a:extLst>
          </p:cNvPr>
          <p:cNvGrpSpPr/>
          <p:nvPr/>
        </p:nvGrpSpPr>
        <p:grpSpPr>
          <a:xfrm>
            <a:off x="241251" y="1131091"/>
            <a:ext cx="5149831" cy="1857195"/>
            <a:chOff x="340648" y="3385996"/>
            <a:chExt cx="5149831" cy="1857195"/>
          </a:xfrm>
        </p:grpSpPr>
        <p:sp>
          <p:nvSpPr>
            <p:cNvPr id="23" name="文字方塊 22">
              <a:extLst>
                <a:ext uri="{FF2B5EF4-FFF2-40B4-BE49-F238E27FC236}">
                  <a16:creationId xmlns:a16="http://schemas.microsoft.com/office/drawing/2014/main" id="{C6CF3A39-3292-7683-673F-D150F751ADAB}"/>
                </a:ext>
              </a:extLst>
            </p:cNvPr>
            <p:cNvSpPr txBox="1"/>
            <p:nvPr/>
          </p:nvSpPr>
          <p:spPr>
            <a:xfrm>
              <a:off x="340648" y="3385996"/>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交互作用</a:t>
              </a:r>
            </a:p>
          </p:txBody>
        </p:sp>
        <p:grpSp>
          <p:nvGrpSpPr>
            <p:cNvPr id="24" name="群組 23">
              <a:extLst>
                <a:ext uri="{FF2B5EF4-FFF2-40B4-BE49-F238E27FC236}">
                  <a16:creationId xmlns:a16="http://schemas.microsoft.com/office/drawing/2014/main" id="{AC3FC946-0BA7-A3B5-6599-B8D07A54313C}"/>
                </a:ext>
              </a:extLst>
            </p:cNvPr>
            <p:cNvGrpSpPr/>
            <p:nvPr/>
          </p:nvGrpSpPr>
          <p:grpSpPr>
            <a:xfrm>
              <a:off x="402799" y="4050333"/>
              <a:ext cx="5087680" cy="461666"/>
              <a:chOff x="5780897" y="1661992"/>
              <a:chExt cx="5087680" cy="461666"/>
            </a:xfrm>
          </p:grpSpPr>
          <p:sp>
            <p:nvSpPr>
              <p:cNvPr id="28" name="文字方塊 27">
                <a:extLst>
                  <a:ext uri="{FF2B5EF4-FFF2-40B4-BE49-F238E27FC236}">
                    <a16:creationId xmlns:a16="http://schemas.microsoft.com/office/drawing/2014/main" id="{85DF20A4-B637-2130-A65F-219262CB0FBD}"/>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國家與設備</a:t>
                </a:r>
              </a:p>
            </p:txBody>
          </p:sp>
          <mc:AlternateContent xmlns:mc="http://schemas.openxmlformats.org/markup-compatibility/2006" xmlns:a14="http://schemas.microsoft.com/office/drawing/2010/main">
            <mc:Choice Requires="a14">
              <p:sp>
                <p:nvSpPr>
                  <p:cNvPr id="29" name="文字方塊 28">
                    <a:extLst>
                      <a:ext uri="{FF2B5EF4-FFF2-40B4-BE49-F238E27FC236}">
                        <a16:creationId xmlns:a16="http://schemas.microsoft.com/office/drawing/2014/main" id="{5E13BF72-61BB-6575-2941-4ACD3CA86C50}"/>
                      </a:ext>
                    </a:extLst>
                  </p:cNvPr>
                  <p:cNvSpPr txBox="1"/>
                  <p:nvPr/>
                </p:nvSpPr>
                <p:spPr>
                  <a:xfrm>
                    <a:off x="7514774" y="1661993"/>
                    <a:ext cx="335380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3.7 </a:t>
                    </a:r>
                    <a:r>
                      <a:rPr lang="zh-TW" altLang="en-US" sz="2400" dirty="0"/>
                      <a:t>； </a:t>
                    </a:r>
                    <a:r>
                      <a:rPr lang="en-US" altLang="zh-TW" sz="2400" dirty="0"/>
                      <a:t>P &lt; 0.05</a:t>
                    </a:r>
                    <a:endParaRPr lang="zh-TW" altLang="en-US" sz="2400" dirty="0"/>
                  </a:p>
                </p:txBody>
              </p:sp>
            </mc:Choice>
            <mc:Fallback xmlns="">
              <p:sp>
                <p:nvSpPr>
                  <p:cNvPr id="54" name="文字方塊 53">
                    <a:extLst>
                      <a:ext uri="{FF2B5EF4-FFF2-40B4-BE49-F238E27FC236}">
                        <a16:creationId xmlns:a16="http://schemas.microsoft.com/office/drawing/2014/main" id="{77830D0E-F6F6-4D15-825A-38A0BBE55B6F}"/>
                      </a:ext>
                    </a:extLst>
                  </p:cNvPr>
                  <p:cNvSpPr txBox="1">
                    <a:spLocks noRot="1" noChangeAspect="1" noMove="1" noResize="1" noEditPoints="1" noAdjustHandles="1" noChangeArrowheads="1" noChangeShapeType="1" noTextEdit="1"/>
                  </p:cNvSpPr>
                  <p:nvPr/>
                </p:nvSpPr>
                <p:spPr>
                  <a:xfrm>
                    <a:off x="7514774" y="1661993"/>
                    <a:ext cx="3353803" cy="461665"/>
                  </a:xfrm>
                  <a:prstGeom prst="rect">
                    <a:avLst/>
                  </a:prstGeom>
                  <a:blipFill>
                    <a:blip r:embed="rId5"/>
                    <a:stretch>
                      <a:fillRect l="-364" t="-12000" r="-2000" b="-30667"/>
                    </a:stretch>
                  </a:blipFill>
                </p:spPr>
                <p:txBody>
                  <a:bodyPr/>
                  <a:lstStyle/>
                  <a:p>
                    <a:r>
                      <a:rPr lang="zh-TW" altLang="en-US">
                        <a:noFill/>
                      </a:rPr>
                      <a:t> </a:t>
                    </a:r>
                  </a:p>
                </p:txBody>
              </p:sp>
            </mc:Fallback>
          </mc:AlternateContent>
        </p:grpSp>
        <p:grpSp>
          <p:nvGrpSpPr>
            <p:cNvPr id="25" name="群組 24">
              <a:extLst>
                <a:ext uri="{FF2B5EF4-FFF2-40B4-BE49-F238E27FC236}">
                  <a16:creationId xmlns:a16="http://schemas.microsoft.com/office/drawing/2014/main" id="{2A60EBE4-AFD4-3230-BCDF-DA7BE787403B}"/>
                </a:ext>
              </a:extLst>
            </p:cNvPr>
            <p:cNvGrpSpPr/>
            <p:nvPr/>
          </p:nvGrpSpPr>
          <p:grpSpPr>
            <a:xfrm>
              <a:off x="827971" y="4631685"/>
              <a:ext cx="4243462" cy="611506"/>
              <a:chOff x="5915920" y="2118035"/>
              <a:chExt cx="5821385" cy="959109"/>
            </a:xfrm>
          </p:grpSpPr>
          <p:sp>
            <p:nvSpPr>
              <p:cNvPr id="26" name="矩形: 圓角 25">
                <a:extLst>
                  <a:ext uri="{FF2B5EF4-FFF2-40B4-BE49-F238E27FC236}">
                    <a16:creationId xmlns:a16="http://schemas.microsoft.com/office/drawing/2014/main" id="{7B68093D-DBAF-0AC5-A22A-9A6B4D67A816}"/>
                  </a:ext>
                </a:extLst>
              </p:cNvPr>
              <p:cNvSpPr/>
              <p:nvPr/>
            </p:nvSpPr>
            <p:spPr>
              <a:xfrm>
                <a:off x="5915920" y="2118035"/>
                <a:ext cx="5821385" cy="959109"/>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文字方塊 26">
                <a:extLst>
                  <a:ext uri="{FF2B5EF4-FFF2-40B4-BE49-F238E27FC236}">
                    <a16:creationId xmlns:a16="http://schemas.microsoft.com/office/drawing/2014/main" id="{9E866EC0-EADA-34D3-A8AA-951561FD2938}"/>
                  </a:ext>
                </a:extLst>
              </p:cNvPr>
              <p:cNvSpPr txBox="1"/>
              <p:nvPr/>
            </p:nvSpPr>
            <p:spPr>
              <a:xfrm>
                <a:off x="6013730" y="2118035"/>
                <a:ext cx="5625766" cy="780210"/>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中國的車道位置控制能力比英國差</a:t>
                </a:r>
              </a:p>
            </p:txBody>
          </p:sp>
        </p:grpSp>
      </p:grpSp>
      <p:pic>
        <p:nvPicPr>
          <p:cNvPr id="30" name="Picture 2" descr="https://ars.els-cdn.com/content/image/1-s2.0-S0003687019300584-gr5.jpg">
            <a:extLst>
              <a:ext uri="{FF2B5EF4-FFF2-40B4-BE49-F238E27FC236}">
                <a16:creationId xmlns:a16="http://schemas.microsoft.com/office/drawing/2014/main" id="{29DBF438-DA27-59E6-203A-46901047172F}"/>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34274" r="34075"/>
          <a:stretch/>
        </p:blipFill>
        <p:spPr bwMode="auto">
          <a:xfrm>
            <a:off x="7924800" y="1153427"/>
            <a:ext cx="3896701" cy="3232792"/>
          </a:xfrm>
          <a:prstGeom prst="rect">
            <a:avLst/>
          </a:prstGeom>
          <a:noFill/>
          <a:extLst>
            <a:ext uri="{909E8E84-426E-40DD-AFC4-6F175D3DCCD1}">
              <a14:hiddenFill xmlns:a14="http://schemas.microsoft.com/office/drawing/2010/main">
                <a:solidFill>
                  <a:srgbClr val="FFFFFF"/>
                </a:solidFill>
              </a14:hiddenFill>
            </a:ext>
          </a:extLst>
        </p:spPr>
      </p:pic>
      <p:grpSp>
        <p:nvGrpSpPr>
          <p:cNvPr id="31" name="群組 30">
            <a:extLst>
              <a:ext uri="{FF2B5EF4-FFF2-40B4-BE49-F238E27FC236}">
                <a16:creationId xmlns:a16="http://schemas.microsoft.com/office/drawing/2014/main" id="{4862940E-253B-48C1-696B-CEEB0609A336}"/>
              </a:ext>
            </a:extLst>
          </p:cNvPr>
          <p:cNvGrpSpPr/>
          <p:nvPr/>
        </p:nvGrpSpPr>
        <p:grpSpPr>
          <a:xfrm>
            <a:off x="241251" y="5551847"/>
            <a:ext cx="4441447" cy="461665"/>
            <a:chOff x="5780897" y="1661992"/>
            <a:chExt cx="4441447" cy="461665"/>
          </a:xfrm>
        </p:grpSpPr>
        <p:sp>
          <p:nvSpPr>
            <p:cNvPr id="32" name="文字方塊 31">
              <a:extLst>
                <a:ext uri="{FF2B5EF4-FFF2-40B4-BE49-F238E27FC236}">
                  <a16:creationId xmlns:a16="http://schemas.microsoft.com/office/drawing/2014/main" id="{FA0081EB-3F94-20A0-80B6-10CB0AE325B6}"/>
                </a:ext>
              </a:extLst>
            </p:cNvPr>
            <p:cNvSpPr txBox="1"/>
            <p:nvPr/>
          </p:nvSpPr>
          <p:spPr>
            <a:xfrm>
              <a:off x="5780897" y="1661992"/>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a:t>
              </a:r>
            </a:p>
          </p:txBody>
        </p:sp>
        <mc:AlternateContent xmlns:mc="http://schemas.openxmlformats.org/markup-compatibility/2006" xmlns:a14="http://schemas.microsoft.com/office/drawing/2010/main">
          <mc:Choice Requires="a14">
            <p:sp>
              <p:nvSpPr>
                <p:cNvPr id="33" name="文字方塊 32">
                  <a:extLst>
                    <a:ext uri="{FF2B5EF4-FFF2-40B4-BE49-F238E27FC236}">
                      <a16:creationId xmlns:a16="http://schemas.microsoft.com/office/drawing/2014/main" id="{64345C0C-9C07-5962-F4D6-EF0DBEC73B5E}"/>
                    </a:ext>
                  </a:extLst>
                </p:cNvPr>
                <p:cNvSpPr txBox="1"/>
                <p:nvPr/>
              </p:nvSpPr>
              <p:spPr>
                <a:xfrm>
                  <a:off x="6713050" y="1661992"/>
                  <a:ext cx="3509294"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(1,35) = 33.5 </a:t>
                  </a:r>
                  <a:r>
                    <a:rPr lang="zh-TW" altLang="en-US" sz="2400" dirty="0"/>
                    <a:t>； </a:t>
                  </a:r>
                  <a:r>
                    <a:rPr lang="en-US" altLang="zh-TW" sz="2400" dirty="0"/>
                    <a:t>P &lt; 0.001</a:t>
                  </a:r>
                  <a:endParaRPr lang="zh-TW" altLang="en-US" sz="2400" dirty="0"/>
                </a:p>
              </p:txBody>
            </p:sp>
          </mc:Choice>
          <mc:Fallback xmlns="">
            <p:sp>
              <p:nvSpPr>
                <p:cNvPr id="76" name="文字方塊 75">
                  <a:extLst>
                    <a:ext uri="{FF2B5EF4-FFF2-40B4-BE49-F238E27FC236}">
                      <a16:creationId xmlns:a16="http://schemas.microsoft.com/office/drawing/2014/main" id="{6495B343-8BE3-4B5F-8144-731AB878D5DE}"/>
                    </a:ext>
                  </a:extLst>
                </p:cNvPr>
                <p:cNvSpPr txBox="1">
                  <a:spLocks noRot="1" noChangeAspect="1" noMove="1" noResize="1" noEditPoints="1" noAdjustHandles="1" noChangeArrowheads="1" noChangeShapeType="1" noTextEdit="1"/>
                </p:cNvSpPr>
                <p:nvPr/>
              </p:nvSpPr>
              <p:spPr>
                <a:xfrm>
                  <a:off x="6713050" y="1661992"/>
                  <a:ext cx="3509294" cy="461665"/>
                </a:xfrm>
                <a:prstGeom prst="rect">
                  <a:avLst/>
                </a:prstGeom>
                <a:blipFill>
                  <a:blip r:embed="rId7"/>
                  <a:stretch>
                    <a:fillRect l="-347" t="-12000" r="-1736" b="-30667"/>
                  </a:stretch>
                </a:blipFill>
              </p:spPr>
              <p:txBody>
                <a:bodyPr/>
                <a:lstStyle/>
                <a:p>
                  <a:r>
                    <a:rPr lang="zh-TW" altLang="en-US">
                      <a:noFill/>
                    </a:rPr>
                    <a:t> </a:t>
                  </a:r>
                </a:p>
              </p:txBody>
            </p:sp>
          </mc:Fallback>
        </mc:AlternateContent>
      </p:grpSp>
    </p:spTree>
    <p:extLst>
      <p:ext uri="{BB962C8B-B14F-4D97-AF65-F5344CB8AC3E}">
        <p14:creationId xmlns:p14="http://schemas.microsoft.com/office/powerpoint/2010/main" val="2495340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圖片 14">
            <a:extLst>
              <a:ext uri="{FF2B5EF4-FFF2-40B4-BE49-F238E27FC236}">
                <a16:creationId xmlns:a16="http://schemas.microsoft.com/office/drawing/2014/main" id="{C94BEB29-D8C4-42C1-A1EB-6F7E7743BD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3" name="文字方塊 2">
            <a:extLst>
              <a:ext uri="{FF2B5EF4-FFF2-40B4-BE49-F238E27FC236}">
                <a16:creationId xmlns:a16="http://schemas.microsoft.com/office/drawing/2014/main" id="{33EB42A4-CC34-8C7F-327C-F7A6C0330E50}"/>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4" name="文字方塊 3">
            <a:extLst>
              <a:ext uri="{FF2B5EF4-FFF2-40B4-BE49-F238E27FC236}">
                <a16:creationId xmlns:a16="http://schemas.microsoft.com/office/drawing/2014/main" id="{762630CC-933A-F372-7051-46EAD19B15F4}"/>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9" name="文字方塊 8">
            <a:extLst>
              <a:ext uri="{FF2B5EF4-FFF2-40B4-BE49-F238E27FC236}">
                <a16:creationId xmlns:a16="http://schemas.microsoft.com/office/drawing/2014/main" id="{8F5C797E-5D32-84D5-55CE-4134B7547AD9}"/>
              </a:ext>
            </a:extLst>
          </p:cNvPr>
          <p:cNvSpPr txBox="1"/>
          <p:nvPr/>
        </p:nvSpPr>
        <p:spPr>
          <a:xfrm>
            <a:off x="5915920" y="92331"/>
            <a:ext cx="382244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駕駛性能</a:t>
            </a:r>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車距</a:t>
            </a:r>
            <a:r>
              <a:rPr lang="en-US" altLang="zh-TW" sz="3600" b="1" dirty="0">
                <a:latin typeface="微軟正黑體" panose="020B0604030504040204" pitchFamily="34" charset="-120"/>
                <a:ea typeface="微軟正黑體" panose="020B0604030504040204" pitchFamily="34" charset="-120"/>
              </a:rPr>
              <a:t>)</a:t>
            </a:r>
            <a:endParaRPr lang="zh-TW" altLang="en-US" sz="3600" b="1" dirty="0">
              <a:latin typeface="微軟正黑體" panose="020B0604030504040204" pitchFamily="34" charset="-120"/>
              <a:ea typeface="微軟正黑體" panose="020B0604030504040204" pitchFamily="34" charset="-120"/>
            </a:endParaRPr>
          </a:p>
        </p:txBody>
      </p:sp>
      <p:pic>
        <p:nvPicPr>
          <p:cNvPr id="11" name="Picture 2" descr="https://ars.els-cdn.com/content/image/1-s2.0-S0003687019300584-gr5.jpg">
            <a:extLst>
              <a:ext uri="{FF2B5EF4-FFF2-40B4-BE49-F238E27FC236}">
                <a16:creationId xmlns:a16="http://schemas.microsoft.com/office/drawing/2014/main" id="{542B31E9-4A41-2C73-B768-1A7322241B4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9553"/>
          <a:stretch/>
        </p:blipFill>
        <p:spPr bwMode="auto">
          <a:xfrm>
            <a:off x="7909560" y="1044652"/>
            <a:ext cx="3966966" cy="3407086"/>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群組 11">
            <a:extLst>
              <a:ext uri="{FF2B5EF4-FFF2-40B4-BE49-F238E27FC236}">
                <a16:creationId xmlns:a16="http://schemas.microsoft.com/office/drawing/2014/main" id="{741F229B-2697-7DD4-642D-4AE31F879664}"/>
              </a:ext>
            </a:extLst>
          </p:cNvPr>
          <p:cNvGrpSpPr/>
          <p:nvPr/>
        </p:nvGrpSpPr>
        <p:grpSpPr>
          <a:xfrm>
            <a:off x="241251" y="1131091"/>
            <a:ext cx="5149831" cy="1126003"/>
            <a:chOff x="340648" y="3385996"/>
            <a:chExt cx="5149831" cy="1126003"/>
          </a:xfrm>
        </p:grpSpPr>
        <p:sp>
          <p:nvSpPr>
            <p:cNvPr id="13" name="文字方塊 12">
              <a:extLst>
                <a:ext uri="{FF2B5EF4-FFF2-40B4-BE49-F238E27FC236}">
                  <a16:creationId xmlns:a16="http://schemas.microsoft.com/office/drawing/2014/main" id="{1FA9F2BA-8DF7-9FDC-78A2-05D33BC32574}"/>
                </a:ext>
              </a:extLst>
            </p:cNvPr>
            <p:cNvSpPr txBox="1"/>
            <p:nvPr/>
          </p:nvSpPr>
          <p:spPr>
            <a:xfrm>
              <a:off x="340648" y="3385996"/>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交互作用</a:t>
              </a:r>
            </a:p>
          </p:txBody>
        </p:sp>
        <p:grpSp>
          <p:nvGrpSpPr>
            <p:cNvPr id="14" name="群組 13">
              <a:extLst>
                <a:ext uri="{FF2B5EF4-FFF2-40B4-BE49-F238E27FC236}">
                  <a16:creationId xmlns:a16="http://schemas.microsoft.com/office/drawing/2014/main" id="{7C38BA5B-8F3D-115A-7F0C-022E03AD30AC}"/>
                </a:ext>
              </a:extLst>
            </p:cNvPr>
            <p:cNvGrpSpPr/>
            <p:nvPr/>
          </p:nvGrpSpPr>
          <p:grpSpPr>
            <a:xfrm>
              <a:off x="402799" y="4050333"/>
              <a:ext cx="5087680" cy="461666"/>
              <a:chOff x="5780897" y="1661992"/>
              <a:chExt cx="5087680" cy="461666"/>
            </a:xfrm>
          </p:grpSpPr>
          <p:sp>
            <p:nvSpPr>
              <p:cNvPr id="16" name="文字方塊 15">
                <a:extLst>
                  <a:ext uri="{FF2B5EF4-FFF2-40B4-BE49-F238E27FC236}">
                    <a16:creationId xmlns:a16="http://schemas.microsoft.com/office/drawing/2014/main" id="{995C4E71-AB82-6AB9-751D-22BE85185A04}"/>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任務與設備</a:t>
                </a:r>
              </a:p>
            </p:txBody>
          </p:sp>
          <mc:AlternateContent xmlns:mc="http://schemas.openxmlformats.org/markup-compatibility/2006" xmlns:a14="http://schemas.microsoft.com/office/drawing/2010/main">
            <mc:Choice Requires="a14">
              <p:sp>
                <p:nvSpPr>
                  <p:cNvPr id="17" name="文字方塊 16">
                    <a:extLst>
                      <a:ext uri="{FF2B5EF4-FFF2-40B4-BE49-F238E27FC236}">
                        <a16:creationId xmlns:a16="http://schemas.microsoft.com/office/drawing/2014/main" id="{D27684E8-9BDE-656B-48DC-BD945AB65A06}"/>
                      </a:ext>
                    </a:extLst>
                  </p:cNvPr>
                  <p:cNvSpPr txBox="1"/>
                  <p:nvPr/>
                </p:nvSpPr>
                <p:spPr>
                  <a:xfrm>
                    <a:off x="7514774" y="1661993"/>
                    <a:ext cx="335380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(9,315) = 1.9 </a:t>
                    </a:r>
                    <a:r>
                      <a:rPr lang="zh-TW" altLang="en-US" sz="2400" dirty="0"/>
                      <a:t>； </a:t>
                    </a:r>
                    <a:r>
                      <a:rPr lang="en-US" altLang="zh-TW" sz="2400" dirty="0"/>
                      <a:t>P &lt; 0.05</a:t>
                    </a:r>
                    <a:endParaRPr lang="zh-TW" altLang="en-US" sz="2400" dirty="0"/>
                  </a:p>
                </p:txBody>
              </p:sp>
            </mc:Choice>
            <mc:Fallback xmlns="">
              <p:sp>
                <p:nvSpPr>
                  <p:cNvPr id="60" name="文字方塊 59">
                    <a:extLst>
                      <a:ext uri="{FF2B5EF4-FFF2-40B4-BE49-F238E27FC236}">
                        <a16:creationId xmlns:a16="http://schemas.microsoft.com/office/drawing/2014/main" id="{EB6E4DA2-8801-4E7C-BE9A-A00B35C74812}"/>
                      </a:ext>
                    </a:extLst>
                  </p:cNvPr>
                  <p:cNvSpPr txBox="1">
                    <a:spLocks noRot="1" noChangeAspect="1" noMove="1" noResize="1" noEditPoints="1" noAdjustHandles="1" noChangeArrowheads="1" noChangeShapeType="1" noTextEdit="1"/>
                  </p:cNvSpPr>
                  <p:nvPr/>
                </p:nvSpPr>
                <p:spPr>
                  <a:xfrm>
                    <a:off x="7514774" y="1661993"/>
                    <a:ext cx="3353803" cy="461665"/>
                  </a:xfrm>
                  <a:prstGeom prst="rect">
                    <a:avLst/>
                  </a:prstGeom>
                  <a:blipFill>
                    <a:blip r:embed="rId5"/>
                    <a:stretch>
                      <a:fillRect l="-364" t="-12000" r="-2000" b="-30667"/>
                    </a:stretch>
                  </a:blipFill>
                </p:spPr>
                <p:txBody>
                  <a:bodyPr/>
                  <a:lstStyle/>
                  <a:p>
                    <a:r>
                      <a:rPr lang="zh-TW" altLang="en-US">
                        <a:noFill/>
                      </a:rPr>
                      <a:t> </a:t>
                    </a:r>
                  </a:p>
                </p:txBody>
              </p:sp>
            </mc:Fallback>
          </mc:AlternateContent>
        </p:grpSp>
      </p:grpSp>
      <p:grpSp>
        <p:nvGrpSpPr>
          <p:cNvPr id="18" name="群組 17">
            <a:extLst>
              <a:ext uri="{FF2B5EF4-FFF2-40B4-BE49-F238E27FC236}">
                <a16:creationId xmlns:a16="http://schemas.microsoft.com/office/drawing/2014/main" id="{E3A2980A-ACB8-4633-C095-DD67C1706075}"/>
              </a:ext>
            </a:extLst>
          </p:cNvPr>
          <p:cNvGrpSpPr/>
          <p:nvPr/>
        </p:nvGrpSpPr>
        <p:grpSpPr>
          <a:xfrm>
            <a:off x="241250" y="4100988"/>
            <a:ext cx="4625625" cy="461665"/>
            <a:chOff x="5780897" y="1661992"/>
            <a:chExt cx="4487524" cy="461665"/>
          </a:xfrm>
        </p:grpSpPr>
        <p:sp>
          <p:nvSpPr>
            <p:cNvPr id="19" name="文字方塊 18">
              <a:extLst>
                <a:ext uri="{FF2B5EF4-FFF2-40B4-BE49-F238E27FC236}">
                  <a16:creationId xmlns:a16="http://schemas.microsoft.com/office/drawing/2014/main" id="{6EB35979-41A3-9C99-1199-1AB268391EB5}"/>
                </a:ext>
              </a:extLst>
            </p:cNvPr>
            <p:cNvSpPr txBox="1"/>
            <p:nvPr/>
          </p:nvSpPr>
          <p:spPr>
            <a:xfrm>
              <a:off x="5780897" y="1661992"/>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20" name="文字方塊 19">
                  <a:extLst>
                    <a:ext uri="{FF2B5EF4-FFF2-40B4-BE49-F238E27FC236}">
                      <a16:creationId xmlns:a16="http://schemas.microsoft.com/office/drawing/2014/main" id="{65F90D4C-CF04-6AF5-B0D9-663A358E09FB}"/>
                    </a:ext>
                  </a:extLst>
                </p:cNvPr>
                <p:cNvSpPr txBox="1"/>
                <p:nvPr/>
              </p:nvSpPr>
              <p:spPr>
                <a:xfrm>
                  <a:off x="6713050" y="1661992"/>
                  <a:ext cx="3555371"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21.2 </a:t>
                  </a:r>
                  <a:r>
                    <a:rPr lang="zh-TW" altLang="en-US" sz="2400" dirty="0"/>
                    <a:t>； </a:t>
                  </a:r>
                  <a:r>
                    <a:rPr lang="en-US" altLang="zh-TW" sz="2400" dirty="0"/>
                    <a:t>P &lt; 0.001</a:t>
                  </a:r>
                  <a:endParaRPr lang="zh-TW" altLang="en-US" sz="2400" dirty="0"/>
                </a:p>
              </p:txBody>
            </p:sp>
          </mc:Choice>
          <mc:Fallback xmlns="">
            <p:sp>
              <p:nvSpPr>
                <p:cNvPr id="52" name="文字方塊 51">
                  <a:extLst>
                    <a:ext uri="{FF2B5EF4-FFF2-40B4-BE49-F238E27FC236}">
                      <a16:creationId xmlns:a16="http://schemas.microsoft.com/office/drawing/2014/main" id="{6925BF4F-C04A-4941-B81E-449B85C09FF0}"/>
                    </a:ext>
                  </a:extLst>
                </p:cNvPr>
                <p:cNvSpPr txBox="1">
                  <a:spLocks noRot="1" noChangeAspect="1" noMove="1" noResize="1" noEditPoints="1" noAdjustHandles="1" noChangeArrowheads="1" noChangeShapeType="1" noTextEdit="1"/>
                </p:cNvSpPr>
                <p:nvPr/>
              </p:nvSpPr>
              <p:spPr>
                <a:xfrm>
                  <a:off x="6713050" y="1661992"/>
                  <a:ext cx="3555371" cy="461665"/>
                </a:xfrm>
                <a:prstGeom prst="rect">
                  <a:avLst/>
                </a:prstGeom>
                <a:blipFill>
                  <a:blip r:embed="rId6"/>
                  <a:stretch>
                    <a:fillRect l="-333" t="-12000" r="-1664" b="-30667"/>
                  </a:stretch>
                </a:blipFill>
              </p:spPr>
              <p:txBody>
                <a:bodyPr/>
                <a:lstStyle/>
                <a:p>
                  <a:r>
                    <a:rPr lang="zh-TW" altLang="en-US">
                      <a:noFill/>
                    </a:rPr>
                    <a:t> </a:t>
                  </a:r>
                </a:p>
              </p:txBody>
            </p:sp>
          </mc:Fallback>
        </mc:AlternateContent>
      </p:grpSp>
      <p:grpSp>
        <p:nvGrpSpPr>
          <p:cNvPr id="21" name="群組 20">
            <a:extLst>
              <a:ext uri="{FF2B5EF4-FFF2-40B4-BE49-F238E27FC236}">
                <a16:creationId xmlns:a16="http://schemas.microsoft.com/office/drawing/2014/main" id="{B488AB15-5305-A92E-2139-BDF4DEED0D47}"/>
              </a:ext>
            </a:extLst>
          </p:cNvPr>
          <p:cNvGrpSpPr/>
          <p:nvPr/>
        </p:nvGrpSpPr>
        <p:grpSpPr>
          <a:xfrm>
            <a:off x="241250" y="4596882"/>
            <a:ext cx="8155990" cy="565903"/>
            <a:chOff x="1306882" y="1966134"/>
            <a:chExt cx="6822733" cy="565903"/>
          </a:xfrm>
        </p:grpSpPr>
        <p:sp>
          <p:nvSpPr>
            <p:cNvPr id="22" name="矩形: 圓角 21">
              <a:extLst>
                <a:ext uri="{FF2B5EF4-FFF2-40B4-BE49-F238E27FC236}">
                  <a16:creationId xmlns:a16="http://schemas.microsoft.com/office/drawing/2014/main" id="{85304664-5266-6CDB-9F88-D6FE6582ED03}"/>
                </a:ext>
              </a:extLst>
            </p:cNvPr>
            <p:cNvSpPr/>
            <p:nvPr/>
          </p:nvSpPr>
          <p:spPr>
            <a:xfrm>
              <a:off x="1306882" y="1966134"/>
              <a:ext cx="6822733" cy="56590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文字方塊 22">
              <a:extLst>
                <a:ext uri="{FF2B5EF4-FFF2-40B4-BE49-F238E27FC236}">
                  <a16:creationId xmlns:a16="http://schemas.microsoft.com/office/drawing/2014/main" id="{E711E782-13CC-2033-333D-DF7CA478EEDB}"/>
                </a:ext>
              </a:extLst>
            </p:cNvPr>
            <p:cNvSpPr txBox="1"/>
            <p:nvPr/>
          </p:nvSpPr>
          <p:spPr>
            <a:xfrm>
              <a:off x="1306882" y="2000363"/>
              <a:ext cx="6822733"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在車距的控制，使用觸控螢幕時優於使用其他設備，觸控板是最糟糕的</a:t>
              </a:r>
            </a:p>
          </p:txBody>
        </p:sp>
      </p:grpSp>
      <p:sp>
        <p:nvSpPr>
          <p:cNvPr id="24" name="文字方塊 23">
            <a:extLst>
              <a:ext uri="{FF2B5EF4-FFF2-40B4-BE49-F238E27FC236}">
                <a16:creationId xmlns:a16="http://schemas.microsoft.com/office/drawing/2014/main" id="{B85D749E-8AAB-1B16-EF86-6539D636C038}"/>
              </a:ext>
            </a:extLst>
          </p:cNvPr>
          <p:cNvSpPr txBox="1"/>
          <p:nvPr/>
        </p:nvSpPr>
        <p:spPr>
          <a:xfrm>
            <a:off x="241250" y="3442667"/>
            <a:ext cx="1142094"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25" name="群組 24">
            <a:extLst>
              <a:ext uri="{FF2B5EF4-FFF2-40B4-BE49-F238E27FC236}">
                <a16:creationId xmlns:a16="http://schemas.microsoft.com/office/drawing/2014/main" id="{61FC4769-D78A-A32E-0C3B-EF1E74B8A5C1}"/>
              </a:ext>
            </a:extLst>
          </p:cNvPr>
          <p:cNvGrpSpPr/>
          <p:nvPr/>
        </p:nvGrpSpPr>
        <p:grpSpPr>
          <a:xfrm>
            <a:off x="241250" y="5490499"/>
            <a:ext cx="4245713" cy="461665"/>
            <a:chOff x="5780897" y="1661992"/>
            <a:chExt cx="4118956" cy="461665"/>
          </a:xfrm>
        </p:grpSpPr>
        <p:sp>
          <p:nvSpPr>
            <p:cNvPr id="26" name="文字方塊 25">
              <a:extLst>
                <a:ext uri="{FF2B5EF4-FFF2-40B4-BE49-F238E27FC236}">
                  <a16:creationId xmlns:a16="http://schemas.microsoft.com/office/drawing/2014/main" id="{E495E10F-8F62-DC01-314E-B954E96AA034}"/>
                </a:ext>
              </a:extLst>
            </p:cNvPr>
            <p:cNvSpPr txBox="1"/>
            <p:nvPr/>
          </p:nvSpPr>
          <p:spPr>
            <a:xfrm>
              <a:off x="5780897" y="1661992"/>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a:t>
              </a:r>
            </a:p>
          </p:txBody>
        </p:sp>
        <mc:AlternateContent xmlns:mc="http://schemas.openxmlformats.org/markup-compatibility/2006" xmlns:a14="http://schemas.microsoft.com/office/drawing/2010/main">
          <mc:Choice Requires="a14">
            <p:sp>
              <p:nvSpPr>
                <p:cNvPr id="27" name="文字方塊 26">
                  <a:extLst>
                    <a:ext uri="{FF2B5EF4-FFF2-40B4-BE49-F238E27FC236}">
                      <a16:creationId xmlns:a16="http://schemas.microsoft.com/office/drawing/2014/main" id="{794C6D4D-50E1-1B35-345D-C84378A32D1D}"/>
                    </a:ext>
                  </a:extLst>
                </p:cNvPr>
                <p:cNvSpPr txBox="1"/>
                <p:nvPr/>
              </p:nvSpPr>
              <p:spPr>
                <a:xfrm>
                  <a:off x="6713050" y="1661992"/>
                  <a:ext cx="318680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(1,35) = 4.0 </a:t>
                  </a:r>
                  <a:r>
                    <a:rPr lang="zh-TW" altLang="en-US" sz="2400" dirty="0"/>
                    <a:t>； </a:t>
                  </a:r>
                  <a:r>
                    <a:rPr lang="en-US" altLang="zh-TW" sz="2400" dirty="0"/>
                    <a:t>P =0.055</a:t>
                  </a:r>
                  <a:endParaRPr lang="zh-TW" altLang="en-US" sz="2400" dirty="0"/>
                </a:p>
              </p:txBody>
            </p:sp>
          </mc:Choice>
          <mc:Fallback xmlns="">
            <p:sp>
              <p:nvSpPr>
                <p:cNvPr id="63" name="文字方塊 62">
                  <a:extLst>
                    <a:ext uri="{FF2B5EF4-FFF2-40B4-BE49-F238E27FC236}">
                      <a16:creationId xmlns:a16="http://schemas.microsoft.com/office/drawing/2014/main" id="{3356E8E6-D5AC-4862-AA74-DA513614849B}"/>
                    </a:ext>
                  </a:extLst>
                </p:cNvPr>
                <p:cNvSpPr txBox="1">
                  <a:spLocks noRot="1" noChangeAspect="1" noMove="1" noResize="1" noEditPoints="1" noAdjustHandles="1" noChangeArrowheads="1" noChangeShapeType="1" noTextEdit="1"/>
                </p:cNvSpPr>
                <p:nvPr/>
              </p:nvSpPr>
              <p:spPr>
                <a:xfrm>
                  <a:off x="6713050" y="1661992"/>
                  <a:ext cx="3186803" cy="461665"/>
                </a:xfrm>
                <a:prstGeom prst="rect">
                  <a:avLst/>
                </a:prstGeom>
                <a:blipFill>
                  <a:blip r:embed="rId7"/>
                  <a:stretch>
                    <a:fillRect l="-371" t="-12000" r="-1855" b="-30667"/>
                  </a:stretch>
                </a:blipFill>
              </p:spPr>
              <p:txBody>
                <a:bodyPr/>
                <a:lstStyle/>
                <a:p>
                  <a:r>
                    <a:rPr lang="zh-TW" altLang="en-US">
                      <a:noFill/>
                    </a:rPr>
                    <a:t> </a:t>
                  </a:r>
                </a:p>
              </p:txBody>
            </p:sp>
          </mc:Fallback>
        </mc:AlternateContent>
      </p:grpSp>
      <p:grpSp>
        <p:nvGrpSpPr>
          <p:cNvPr id="28" name="群組 27">
            <a:extLst>
              <a:ext uri="{FF2B5EF4-FFF2-40B4-BE49-F238E27FC236}">
                <a16:creationId xmlns:a16="http://schemas.microsoft.com/office/drawing/2014/main" id="{26B7400B-31A6-C23D-53BF-FF5F8A54768A}"/>
              </a:ext>
            </a:extLst>
          </p:cNvPr>
          <p:cNvGrpSpPr/>
          <p:nvPr/>
        </p:nvGrpSpPr>
        <p:grpSpPr>
          <a:xfrm>
            <a:off x="241250" y="5994788"/>
            <a:ext cx="6372911" cy="565903"/>
            <a:chOff x="1306882" y="1966134"/>
            <a:chExt cx="5331133" cy="565903"/>
          </a:xfrm>
        </p:grpSpPr>
        <p:sp>
          <p:nvSpPr>
            <p:cNvPr id="29" name="矩形: 圓角 28">
              <a:extLst>
                <a:ext uri="{FF2B5EF4-FFF2-40B4-BE49-F238E27FC236}">
                  <a16:creationId xmlns:a16="http://schemas.microsoft.com/office/drawing/2014/main" id="{374384DF-1D49-2BCD-9638-B33B65E2E8FC}"/>
                </a:ext>
              </a:extLst>
            </p:cNvPr>
            <p:cNvSpPr/>
            <p:nvPr/>
          </p:nvSpPr>
          <p:spPr>
            <a:xfrm>
              <a:off x="1306882" y="1966134"/>
              <a:ext cx="5331133" cy="56590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0" name="文字方塊 29">
              <a:extLst>
                <a:ext uri="{FF2B5EF4-FFF2-40B4-BE49-F238E27FC236}">
                  <a16:creationId xmlns:a16="http://schemas.microsoft.com/office/drawing/2014/main" id="{74AAADD1-0607-76C4-ABFD-D477271048BC}"/>
                </a:ext>
              </a:extLst>
            </p:cNvPr>
            <p:cNvSpPr txBox="1"/>
            <p:nvPr/>
          </p:nvSpPr>
          <p:spPr>
            <a:xfrm>
              <a:off x="1306882" y="2000363"/>
              <a:ext cx="5331133"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中國受測者比英國受測者表現出更多不穩定的車距控制</a:t>
              </a:r>
            </a:p>
          </p:txBody>
        </p:sp>
      </p:grpSp>
    </p:spTree>
    <p:extLst>
      <p:ext uri="{BB962C8B-B14F-4D97-AF65-F5344CB8AC3E}">
        <p14:creationId xmlns:p14="http://schemas.microsoft.com/office/powerpoint/2010/main" val="3320173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圖片 10">
            <a:extLst>
              <a:ext uri="{FF2B5EF4-FFF2-40B4-BE49-F238E27FC236}">
                <a16:creationId xmlns:a16="http://schemas.microsoft.com/office/drawing/2014/main" id="{670FACDC-BB07-4C22-B003-32A1DCAC94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3" name="文字方塊 2">
            <a:extLst>
              <a:ext uri="{FF2B5EF4-FFF2-40B4-BE49-F238E27FC236}">
                <a16:creationId xmlns:a16="http://schemas.microsoft.com/office/drawing/2014/main" id="{6A015871-2BED-9A0B-E65A-0AB5138D8899}"/>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8" name="文字方塊 7">
            <a:extLst>
              <a:ext uri="{FF2B5EF4-FFF2-40B4-BE49-F238E27FC236}">
                <a16:creationId xmlns:a16="http://schemas.microsoft.com/office/drawing/2014/main" id="{2F1FE463-AC87-763E-D212-A4FBCD127D3E}"/>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9" name="文字方塊 8">
            <a:extLst>
              <a:ext uri="{FF2B5EF4-FFF2-40B4-BE49-F238E27FC236}">
                <a16:creationId xmlns:a16="http://schemas.microsoft.com/office/drawing/2014/main" id="{7C17E46F-90AE-4D95-FB92-96A85CDF9EC0}"/>
              </a:ext>
            </a:extLst>
          </p:cNvPr>
          <p:cNvSpPr txBox="1"/>
          <p:nvPr/>
        </p:nvSpPr>
        <p:spPr>
          <a:xfrm>
            <a:off x="5915920" y="92331"/>
            <a:ext cx="347192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視覺行為</a:t>
            </a:r>
            <a:r>
              <a:rPr lang="en-US" altLang="zh-TW" sz="3600" b="1" dirty="0">
                <a:latin typeface="微軟正黑體" panose="020B0604030504040204" pitchFamily="34" charset="-120"/>
                <a:ea typeface="微軟正黑體" panose="020B0604030504040204" pitchFamily="34" charset="-120"/>
              </a:rPr>
              <a:t>(TGT)</a:t>
            </a:r>
            <a:endParaRPr lang="zh-TW" altLang="en-US" sz="3600" b="1" dirty="0">
              <a:latin typeface="微軟正黑體" panose="020B0604030504040204" pitchFamily="34" charset="-120"/>
              <a:ea typeface="微軟正黑體" panose="020B0604030504040204" pitchFamily="34" charset="-120"/>
            </a:endParaRPr>
          </a:p>
        </p:txBody>
      </p:sp>
      <p:pic>
        <p:nvPicPr>
          <p:cNvPr id="10" name="Picture 2" descr="https://ars.els-cdn.com/content/image/1-s2.0-S0003687019300584-gr6.jpg">
            <a:extLst>
              <a:ext uri="{FF2B5EF4-FFF2-40B4-BE49-F238E27FC236}">
                <a16:creationId xmlns:a16="http://schemas.microsoft.com/office/drawing/2014/main" id="{7BA530A7-9D04-256A-29D9-7C3BAE9C6A2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7667"/>
          <a:stretch/>
        </p:blipFill>
        <p:spPr bwMode="auto">
          <a:xfrm>
            <a:off x="7629698" y="1066248"/>
            <a:ext cx="4056971" cy="3516685"/>
          </a:xfrm>
          <a:prstGeom prst="rect">
            <a:avLst/>
          </a:prstGeom>
          <a:noFill/>
          <a:extLst>
            <a:ext uri="{909E8E84-426E-40DD-AFC4-6F175D3DCCD1}">
              <a14:hiddenFill xmlns:a14="http://schemas.microsoft.com/office/drawing/2010/main">
                <a:solidFill>
                  <a:srgbClr val="FFFFFF"/>
                </a:solidFill>
              </a14:hiddenFill>
            </a:ext>
          </a:extLst>
        </p:spPr>
      </p:pic>
      <p:sp>
        <p:nvSpPr>
          <p:cNvPr id="12" name="文字方塊 11">
            <a:extLst>
              <a:ext uri="{FF2B5EF4-FFF2-40B4-BE49-F238E27FC236}">
                <a16:creationId xmlns:a16="http://schemas.microsoft.com/office/drawing/2014/main" id="{413BD09D-0E74-B099-B4DB-B72E1404616E}"/>
              </a:ext>
            </a:extLst>
          </p:cNvPr>
          <p:cNvSpPr txBox="1"/>
          <p:nvPr/>
        </p:nvSpPr>
        <p:spPr>
          <a:xfrm>
            <a:off x="205107" y="4464704"/>
            <a:ext cx="1142094"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13" name="群組 12">
            <a:extLst>
              <a:ext uri="{FF2B5EF4-FFF2-40B4-BE49-F238E27FC236}">
                <a16:creationId xmlns:a16="http://schemas.microsoft.com/office/drawing/2014/main" id="{7490CC12-DEB3-6761-961F-AD0F3ACA3DE7}"/>
              </a:ext>
            </a:extLst>
          </p:cNvPr>
          <p:cNvGrpSpPr/>
          <p:nvPr/>
        </p:nvGrpSpPr>
        <p:grpSpPr>
          <a:xfrm>
            <a:off x="474849" y="5099190"/>
            <a:ext cx="9305043" cy="565903"/>
            <a:chOff x="505329" y="4238762"/>
            <a:chExt cx="9305043" cy="565903"/>
          </a:xfrm>
        </p:grpSpPr>
        <p:grpSp>
          <p:nvGrpSpPr>
            <p:cNvPr id="14" name="群組 13">
              <a:extLst>
                <a:ext uri="{FF2B5EF4-FFF2-40B4-BE49-F238E27FC236}">
                  <a16:creationId xmlns:a16="http://schemas.microsoft.com/office/drawing/2014/main" id="{EA36A8BF-4FA0-0947-FD42-82D57F437C7A}"/>
                </a:ext>
              </a:extLst>
            </p:cNvPr>
            <p:cNvGrpSpPr/>
            <p:nvPr/>
          </p:nvGrpSpPr>
          <p:grpSpPr>
            <a:xfrm>
              <a:off x="505329" y="4290881"/>
              <a:ext cx="4625625" cy="461665"/>
              <a:chOff x="5780897" y="1661992"/>
              <a:chExt cx="4487526" cy="461665"/>
            </a:xfrm>
          </p:grpSpPr>
          <p:sp>
            <p:nvSpPr>
              <p:cNvPr id="18" name="文字方塊 17">
                <a:extLst>
                  <a:ext uri="{FF2B5EF4-FFF2-40B4-BE49-F238E27FC236}">
                    <a16:creationId xmlns:a16="http://schemas.microsoft.com/office/drawing/2014/main" id="{2A9A0AC2-A285-AA04-3C48-DD4EBE0A2C2E}"/>
                  </a:ext>
                </a:extLst>
              </p:cNvPr>
              <p:cNvSpPr txBox="1"/>
              <p:nvPr/>
            </p:nvSpPr>
            <p:spPr>
              <a:xfrm>
                <a:off x="5780897" y="1661992"/>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19" name="文字方塊 18">
                    <a:extLst>
                      <a:ext uri="{FF2B5EF4-FFF2-40B4-BE49-F238E27FC236}">
                        <a16:creationId xmlns:a16="http://schemas.microsoft.com/office/drawing/2014/main" id="{9BCE5C6B-0155-9AE5-8AA4-E42F0CB95A3C}"/>
                      </a:ext>
                    </a:extLst>
                  </p:cNvPr>
                  <p:cNvSpPr txBox="1"/>
                  <p:nvPr/>
                </p:nvSpPr>
                <p:spPr>
                  <a:xfrm>
                    <a:off x="6713050" y="1661992"/>
                    <a:ext cx="355537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(1.35) = 68.23 </a:t>
                    </a:r>
                    <a:r>
                      <a:rPr lang="zh-TW" altLang="en-US" sz="2400" dirty="0"/>
                      <a:t>； </a:t>
                    </a:r>
                    <a:r>
                      <a:rPr lang="en-US" altLang="zh-TW" sz="2400" dirty="0"/>
                      <a:t>P &lt; 0.001</a:t>
                    </a:r>
                    <a:endParaRPr lang="zh-TW" altLang="en-US" sz="2400" dirty="0"/>
                  </a:p>
                </p:txBody>
              </p:sp>
            </mc:Choice>
            <mc:Fallback xmlns="">
              <p:sp>
                <p:nvSpPr>
                  <p:cNvPr id="53" name="文字方塊 52">
                    <a:extLst>
                      <a:ext uri="{FF2B5EF4-FFF2-40B4-BE49-F238E27FC236}">
                        <a16:creationId xmlns:a16="http://schemas.microsoft.com/office/drawing/2014/main" id="{B4BFECBA-A7F9-4A35-AC41-9377EF5A9CB2}"/>
                      </a:ext>
                    </a:extLst>
                  </p:cNvPr>
                  <p:cNvSpPr txBox="1">
                    <a:spLocks noRot="1" noChangeAspect="1" noMove="1" noResize="1" noEditPoints="1" noAdjustHandles="1" noChangeArrowheads="1" noChangeShapeType="1" noTextEdit="1"/>
                  </p:cNvSpPr>
                  <p:nvPr/>
                </p:nvSpPr>
                <p:spPr>
                  <a:xfrm>
                    <a:off x="6713050" y="1661992"/>
                    <a:ext cx="3555373" cy="461665"/>
                  </a:xfrm>
                  <a:prstGeom prst="rect">
                    <a:avLst/>
                  </a:prstGeom>
                  <a:blipFill>
                    <a:blip r:embed="rId5"/>
                    <a:stretch>
                      <a:fillRect l="-499" t="-11842" r="-1498" b="-28947"/>
                    </a:stretch>
                  </a:blipFill>
                </p:spPr>
                <p:txBody>
                  <a:bodyPr/>
                  <a:lstStyle/>
                  <a:p>
                    <a:r>
                      <a:rPr lang="zh-TW" altLang="en-US">
                        <a:noFill/>
                      </a:rPr>
                      <a:t> </a:t>
                    </a:r>
                  </a:p>
                </p:txBody>
              </p:sp>
            </mc:Fallback>
          </mc:AlternateContent>
        </p:grpSp>
        <p:grpSp>
          <p:nvGrpSpPr>
            <p:cNvPr id="15" name="群組 14">
              <a:extLst>
                <a:ext uri="{FF2B5EF4-FFF2-40B4-BE49-F238E27FC236}">
                  <a16:creationId xmlns:a16="http://schemas.microsoft.com/office/drawing/2014/main" id="{E3F4383D-EAD1-8E27-37C2-84B1780EAC5D}"/>
                </a:ext>
              </a:extLst>
            </p:cNvPr>
            <p:cNvGrpSpPr/>
            <p:nvPr/>
          </p:nvGrpSpPr>
          <p:grpSpPr>
            <a:xfrm>
              <a:off x="5150883" y="4238762"/>
              <a:ext cx="4659489" cy="565903"/>
              <a:chOff x="1306882" y="1966134"/>
              <a:chExt cx="3826307" cy="565903"/>
            </a:xfrm>
          </p:grpSpPr>
          <p:sp>
            <p:nvSpPr>
              <p:cNvPr id="16" name="矩形: 圓角 15">
                <a:extLst>
                  <a:ext uri="{FF2B5EF4-FFF2-40B4-BE49-F238E27FC236}">
                    <a16:creationId xmlns:a16="http://schemas.microsoft.com/office/drawing/2014/main" id="{CFD094F5-EE64-07F5-656A-1891B47656B0}"/>
                  </a:ext>
                </a:extLst>
              </p:cNvPr>
              <p:cNvSpPr/>
              <p:nvPr/>
            </p:nvSpPr>
            <p:spPr>
              <a:xfrm>
                <a:off x="1306882" y="1966134"/>
                <a:ext cx="3670810" cy="56590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文字方塊 16">
                <a:extLst>
                  <a:ext uri="{FF2B5EF4-FFF2-40B4-BE49-F238E27FC236}">
                    <a16:creationId xmlns:a16="http://schemas.microsoft.com/office/drawing/2014/main" id="{4B22A172-EB19-639F-9946-41CEFE37897B}"/>
                  </a:ext>
                </a:extLst>
              </p:cNvPr>
              <p:cNvSpPr txBox="1"/>
              <p:nvPr/>
            </p:nvSpPr>
            <p:spPr>
              <a:xfrm>
                <a:off x="1306882" y="2000363"/>
                <a:ext cx="3826307"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使用觸控螢幕的時候，注視時間花最多</a:t>
                </a:r>
              </a:p>
            </p:txBody>
          </p:sp>
        </p:grpSp>
      </p:grpSp>
      <p:grpSp>
        <p:nvGrpSpPr>
          <p:cNvPr id="20" name="群組 19">
            <a:extLst>
              <a:ext uri="{FF2B5EF4-FFF2-40B4-BE49-F238E27FC236}">
                <a16:creationId xmlns:a16="http://schemas.microsoft.com/office/drawing/2014/main" id="{3BBDBFEE-BF17-02E9-8F95-F76A88D07725}"/>
              </a:ext>
            </a:extLst>
          </p:cNvPr>
          <p:cNvGrpSpPr/>
          <p:nvPr/>
        </p:nvGrpSpPr>
        <p:grpSpPr>
          <a:xfrm>
            <a:off x="505329" y="5883605"/>
            <a:ext cx="9791984" cy="565903"/>
            <a:chOff x="505331" y="5635766"/>
            <a:chExt cx="9791984" cy="565903"/>
          </a:xfrm>
        </p:grpSpPr>
        <p:grpSp>
          <p:nvGrpSpPr>
            <p:cNvPr id="21" name="群組 20">
              <a:extLst>
                <a:ext uri="{FF2B5EF4-FFF2-40B4-BE49-F238E27FC236}">
                  <a16:creationId xmlns:a16="http://schemas.microsoft.com/office/drawing/2014/main" id="{557E56BF-FAD1-29B6-AF7B-CC604AE1DFCB}"/>
                </a:ext>
              </a:extLst>
            </p:cNvPr>
            <p:cNvGrpSpPr/>
            <p:nvPr/>
          </p:nvGrpSpPr>
          <p:grpSpPr>
            <a:xfrm>
              <a:off x="505331" y="5688619"/>
              <a:ext cx="4401204" cy="461665"/>
              <a:chOff x="5780897" y="1661992"/>
              <a:chExt cx="4269805" cy="461665"/>
            </a:xfrm>
          </p:grpSpPr>
          <p:sp>
            <p:nvSpPr>
              <p:cNvPr id="25" name="文字方塊 24">
                <a:extLst>
                  <a:ext uri="{FF2B5EF4-FFF2-40B4-BE49-F238E27FC236}">
                    <a16:creationId xmlns:a16="http://schemas.microsoft.com/office/drawing/2014/main" id="{0A735B41-DAE1-4930-19BB-DD3819B552AA}"/>
                  </a:ext>
                </a:extLst>
              </p:cNvPr>
              <p:cNvSpPr txBox="1"/>
              <p:nvPr/>
            </p:nvSpPr>
            <p:spPr>
              <a:xfrm>
                <a:off x="5780897" y="1661992"/>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a:t>
                </a:r>
              </a:p>
            </p:txBody>
          </p:sp>
          <mc:AlternateContent xmlns:mc="http://schemas.openxmlformats.org/markup-compatibility/2006" xmlns:a14="http://schemas.microsoft.com/office/drawing/2010/main">
            <mc:Choice Requires="a14">
              <p:sp>
                <p:nvSpPr>
                  <p:cNvPr id="26" name="文字方塊 25">
                    <a:extLst>
                      <a:ext uri="{FF2B5EF4-FFF2-40B4-BE49-F238E27FC236}">
                        <a16:creationId xmlns:a16="http://schemas.microsoft.com/office/drawing/2014/main" id="{C2B6D41A-2DF1-BF72-9D4B-C029354F81B9}"/>
                      </a:ext>
                    </a:extLst>
                  </p:cNvPr>
                  <p:cNvSpPr txBox="1"/>
                  <p:nvPr/>
                </p:nvSpPr>
                <p:spPr>
                  <a:xfrm>
                    <a:off x="6713050" y="1661992"/>
                    <a:ext cx="3337652"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(1,35) = 13.99 </a:t>
                    </a:r>
                    <a:r>
                      <a:rPr lang="zh-TW" altLang="en-US" sz="2400" dirty="0"/>
                      <a:t>； </a:t>
                    </a:r>
                    <a:r>
                      <a:rPr lang="en-US" altLang="zh-TW" sz="2400" dirty="0"/>
                      <a:t>P &lt;0.01</a:t>
                    </a:r>
                    <a:endParaRPr lang="zh-TW" altLang="en-US" sz="2400" dirty="0"/>
                  </a:p>
                </p:txBody>
              </p:sp>
            </mc:Choice>
            <mc:Fallback xmlns="">
              <p:sp>
                <p:nvSpPr>
                  <p:cNvPr id="49" name="文字方塊 48">
                    <a:extLst>
                      <a:ext uri="{FF2B5EF4-FFF2-40B4-BE49-F238E27FC236}">
                        <a16:creationId xmlns:a16="http://schemas.microsoft.com/office/drawing/2014/main" id="{0FBEB715-0C6C-4BB3-A998-178D4DA856CF}"/>
                      </a:ext>
                    </a:extLst>
                  </p:cNvPr>
                  <p:cNvSpPr txBox="1">
                    <a:spLocks noRot="1" noChangeAspect="1" noMove="1" noResize="1" noEditPoints="1" noAdjustHandles="1" noChangeArrowheads="1" noChangeShapeType="1" noTextEdit="1"/>
                  </p:cNvSpPr>
                  <p:nvPr/>
                </p:nvSpPr>
                <p:spPr>
                  <a:xfrm>
                    <a:off x="6713050" y="1661992"/>
                    <a:ext cx="3337652" cy="461665"/>
                  </a:xfrm>
                  <a:prstGeom prst="rect">
                    <a:avLst/>
                  </a:prstGeom>
                  <a:blipFill>
                    <a:blip r:embed="rId6"/>
                    <a:stretch>
                      <a:fillRect l="-532" t="-11842" r="-1773" b="-28947"/>
                    </a:stretch>
                  </a:blipFill>
                </p:spPr>
                <p:txBody>
                  <a:bodyPr/>
                  <a:lstStyle/>
                  <a:p>
                    <a:r>
                      <a:rPr lang="zh-TW" altLang="en-US">
                        <a:noFill/>
                      </a:rPr>
                      <a:t> </a:t>
                    </a:r>
                  </a:p>
                </p:txBody>
              </p:sp>
            </mc:Fallback>
          </mc:AlternateContent>
        </p:grpSp>
        <p:grpSp>
          <p:nvGrpSpPr>
            <p:cNvPr id="22" name="群組 21">
              <a:extLst>
                <a:ext uri="{FF2B5EF4-FFF2-40B4-BE49-F238E27FC236}">
                  <a16:creationId xmlns:a16="http://schemas.microsoft.com/office/drawing/2014/main" id="{19A8957B-B1D6-45D3-9A91-E640A3086DC2}"/>
                </a:ext>
              </a:extLst>
            </p:cNvPr>
            <p:cNvGrpSpPr/>
            <p:nvPr/>
          </p:nvGrpSpPr>
          <p:grpSpPr>
            <a:xfrm>
              <a:off x="5006445" y="5635766"/>
              <a:ext cx="5290870" cy="565903"/>
              <a:chOff x="5006445" y="5584381"/>
              <a:chExt cx="5290870" cy="565903"/>
            </a:xfrm>
          </p:grpSpPr>
          <p:sp>
            <p:nvSpPr>
              <p:cNvPr id="23" name="矩形: 圓角 22">
                <a:extLst>
                  <a:ext uri="{FF2B5EF4-FFF2-40B4-BE49-F238E27FC236}">
                    <a16:creationId xmlns:a16="http://schemas.microsoft.com/office/drawing/2014/main" id="{A437952E-1BDA-C359-7C04-3172F10E17D2}"/>
                  </a:ext>
                </a:extLst>
              </p:cNvPr>
              <p:cNvSpPr/>
              <p:nvPr/>
            </p:nvSpPr>
            <p:spPr>
              <a:xfrm>
                <a:off x="5006445" y="5584381"/>
                <a:ext cx="5290870" cy="56590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文字方塊 23">
                <a:extLst>
                  <a:ext uri="{FF2B5EF4-FFF2-40B4-BE49-F238E27FC236}">
                    <a16:creationId xmlns:a16="http://schemas.microsoft.com/office/drawing/2014/main" id="{3DB4F146-E225-5ABE-2AB4-EDABDC66EA6E}"/>
                  </a:ext>
                </a:extLst>
              </p:cNvPr>
              <p:cNvSpPr txBox="1"/>
              <p:nvPr/>
            </p:nvSpPr>
            <p:spPr>
              <a:xfrm>
                <a:off x="5006445" y="5618610"/>
                <a:ext cx="5290870"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中國受測者比英國受測者所花費的注視時間長</a:t>
                </a:r>
              </a:p>
            </p:txBody>
          </p:sp>
        </p:grpSp>
      </p:grpSp>
      <p:sp>
        <p:nvSpPr>
          <p:cNvPr id="27" name="文字方塊 26">
            <a:extLst>
              <a:ext uri="{FF2B5EF4-FFF2-40B4-BE49-F238E27FC236}">
                <a16:creationId xmlns:a16="http://schemas.microsoft.com/office/drawing/2014/main" id="{237DEF8F-A0C5-33A5-2E6D-604AFB0EC0FD}"/>
              </a:ext>
            </a:extLst>
          </p:cNvPr>
          <p:cNvSpPr txBox="1"/>
          <p:nvPr/>
        </p:nvSpPr>
        <p:spPr>
          <a:xfrm>
            <a:off x="241251" y="1131091"/>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交互作用</a:t>
            </a:r>
          </a:p>
        </p:txBody>
      </p:sp>
      <p:grpSp>
        <p:nvGrpSpPr>
          <p:cNvPr id="28" name="群組 27">
            <a:extLst>
              <a:ext uri="{FF2B5EF4-FFF2-40B4-BE49-F238E27FC236}">
                <a16:creationId xmlns:a16="http://schemas.microsoft.com/office/drawing/2014/main" id="{8CA037EA-1766-6508-116F-A49606FA02A1}"/>
              </a:ext>
            </a:extLst>
          </p:cNvPr>
          <p:cNvGrpSpPr/>
          <p:nvPr/>
        </p:nvGrpSpPr>
        <p:grpSpPr>
          <a:xfrm>
            <a:off x="303402" y="1795428"/>
            <a:ext cx="5243171" cy="461666"/>
            <a:chOff x="5780897" y="1661992"/>
            <a:chExt cx="5243171" cy="461666"/>
          </a:xfrm>
        </p:grpSpPr>
        <p:sp>
          <p:nvSpPr>
            <p:cNvPr id="29" name="文字方塊 28">
              <a:extLst>
                <a:ext uri="{FF2B5EF4-FFF2-40B4-BE49-F238E27FC236}">
                  <a16:creationId xmlns:a16="http://schemas.microsoft.com/office/drawing/2014/main" id="{29B0F394-4F9F-E038-2C2B-E43362EDFB1E}"/>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國家與設備</a:t>
              </a:r>
            </a:p>
          </p:txBody>
        </p:sp>
        <mc:AlternateContent xmlns:mc="http://schemas.openxmlformats.org/markup-compatibility/2006" xmlns:a14="http://schemas.microsoft.com/office/drawing/2010/main">
          <mc:Choice Requires="a14">
            <p:sp>
              <p:nvSpPr>
                <p:cNvPr id="30" name="文字方塊 29">
                  <a:extLst>
                    <a:ext uri="{FF2B5EF4-FFF2-40B4-BE49-F238E27FC236}">
                      <a16:creationId xmlns:a16="http://schemas.microsoft.com/office/drawing/2014/main" id="{C210A789-9A45-BB08-3AA9-34863A3D98E8}"/>
                    </a:ext>
                  </a:extLst>
                </p:cNvPr>
                <p:cNvSpPr txBox="1"/>
                <p:nvPr/>
              </p:nvSpPr>
              <p:spPr>
                <a:xfrm>
                  <a:off x="7514774" y="1661993"/>
                  <a:ext cx="3509294"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4.57 </a:t>
                  </a:r>
                  <a:r>
                    <a:rPr lang="zh-TW" altLang="en-US" sz="2400" dirty="0"/>
                    <a:t>； </a:t>
                  </a:r>
                  <a:r>
                    <a:rPr lang="en-US" altLang="zh-TW" sz="2400" dirty="0"/>
                    <a:t>P &lt; 0.01</a:t>
                  </a:r>
                  <a:endParaRPr lang="zh-TW" altLang="en-US" sz="2400" dirty="0"/>
                </a:p>
              </p:txBody>
            </p:sp>
          </mc:Choice>
          <mc:Fallback xmlns="">
            <p:sp>
              <p:nvSpPr>
                <p:cNvPr id="63" name="文字方塊 62">
                  <a:extLst>
                    <a:ext uri="{FF2B5EF4-FFF2-40B4-BE49-F238E27FC236}">
                      <a16:creationId xmlns:a16="http://schemas.microsoft.com/office/drawing/2014/main" id="{79B3E2EF-670B-4C07-9800-34659B442123}"/>
                    </a:ext>
                  </a:extLst>
                </p:cNvPr>
                <p:cNvSpPr txBox="1">
                  <a:spLocks noRot="1" noChangeAspect="1" noMove="1" noResize="1" noEditPoints="1" noAdjustHandles="1" noChangeArrowheads="1" noChangeShapeType="1" noTextEdit="1"/>
                </p:cNvSpPr>
                <p:nvPr/>
              </p:nvSpPr>
              <p:spPr>
                <a:xfrm>
                  <a:off x="7514774" y="1661993"/>
                  <a:ext cx="3509294" cy="461665"/>
                </a:xfrm>
                <a:prstGeom prst="rect">
                  <a:avLst/>
                </a:prstGeom>
                <a:blipFill>
                  <a:blip r:embed="rId7"/>
                  <a:stretch>
                    <a:fillRect l="-347" t="-12000" r="-1736" b="-30667"/>
                  </a:stretch>
                </a:blipFill>
              </p:spPr>
              <p:txBody>
                <a:bodyPr/>
                <a:lstStyle/>
                <a:p>
                  <a:r>
                    <a:rPr lang="zh-TW" altLang="en-US">
                      <a:noFill/>
                    </a:rPr>
                    <a:t> </a:t>
                  </a:r>
                </a:p>
              </p:txBody>
            </p:sp>
          </mc:Fallback>
        </mc:AlternateContent>
      </p:grpSp>
      <p:grpSp>
        <p:nvGrpSpPr>
          <p:cNvPr id="31" name="群組 30">
            <a:extLst>
              <a:ext uri="{FF2B5EF4-FFF2-40B4-BE49-F238E27FC236}">
                <a16:creationId xmlns:a16="http://schemas.microsoft.com/office/drawing/2014/main" id="{7CE7E041-C4CF-285F-2201-820E13A393EC}"/>
              </a:ext>
            </a:extLst>
          </p:cNvPr>
          <p:cNvGrpSpPr/>
          <p:nvPr/>
        </p:nvGrpSpPr>
        <p:grpSpPr>
          <a:xfrm>
            <a:off x="303402" y="2316589"/>
            <a:ext cx="6156172" cy="461665"/>
            <a:chOff x="5780897" y="1661992"/>
            <a:chExt cx="6156172" cy="461665"/>
          </a:xfrm>
        </p:grpSpPr>
        <p:sp>
          <p:nvSpPr>
            <p:cNvPr id="32" name="文字方塊 31">
              <a:extLst>
                <a:ext uri="{FF2B5EF4-FFF2-40B4-BE49-F238E27FC236}">
                  <a16:creationId xmlns:a16="http://schemas.microsoft.com/office/drawing/2014/main" id="{FB7104F0-6AC5-86CE-C3D2-8B53537C91C4}"/>
                </a:ext>
              </a:extLst>
            </p:cNvPr>
            <p:cNvSpPr txBox="1"/>
            <p:nvPr/>
          </p:nvSpPr>
          <p:spPr>
            <a:xfrm>
              <a:off x="5780897" y="1661992"/>
              <a:ext cx="264687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國家與設備與任務</a:t>
              </a:r>
            </a:p>
          </p:txBody>
        </p:sp>
        <mc:AlternateContent xmlns:mc="http://schemas.openxmlformats.org/markup-compatibility/2006" xmlns:a14="http://schemas.microsoft.com/office/drawing/2010/main">
          <mc:Choice Requires="a14">
            <p:sp>
              <p:nvSpPr>
                <p:cNvPr id="33" name="文字方塊 32">
                  <a:extLst>
                    <a:ext uri="{FF2B5EF4-FFF2-40B4-BE49-F238E27FC236}">
                      <a16:creationId xmlns:a16="http://schemas.microsoft.com/office/drawing/2014/main" id="{69032BFE-1DE5-6DA1-E87C-7E9A3BC2CDE8}"/>
                    </a:ext>
                  </a:extLst>
                </p:cNvPr>
                <p:cNvSpPr txBox="1"/>
                <p:nvPr/>
              </p:nvSpPr>
              <p:spPr>
                <a:xfrm>
                  <a:off x="8427775" y="1661992"/>
                  <a:ext cx="3509294"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(9,315) = 2.04 </a:t>
                  </a:r>
                  <a:r>
                    <a:rPr lang="zh-TW" altLang="en-US" sz="2400" dirty="0"/>
                    <a:t>； </a:t>
                  </a:r>
                  <a:r>
                    <a:rPr lang="en-US" altLang="zh-TW" sz="2400" dirty="0"/>
                    <a:t>P &lt; 0.05</a:t>
                  </a:r>
                  <a:endParaRPr lang="zh-TW" altLang="en-US" sz="2400" dirty="0"/>
                </a:p>
              </p:txBody>
            </p:sp>
          </mc:Choice>
          <mc:Fallback xmlns="">
            <p:sp>
              <p:nvSpPr>
                <p:cNvPr id="66" name="文字方塊 65">
                  <a:extLst>
                    <a:ext uri="{FF2B5EF4-FFF2-40B4-BE49-F238E27FC236}">
                      <a16:creationId xmlns:a16="http://schemas.microsoft.com/office/drawing/2014/main" id="{1571FE61-A491-4476-AE31-3C9A25416833}"/>
                    </a:ext>
                  </a:extLst>
                </p:cNvPr>
                <p:cNvSpPr txBox="1">
                  <a:spLocks noRot="1" noChangeAspect="1" noMove="1" noResize="1" noEditPoints="1" noAdjustHandles="1" noChangeArrowheads="1" noChangeShapeType="1" noTextEdit="1"/>
                </p:cNvSpPr>
                <p:nvPr/>
              </p:nvSpPr>
              <p:spPr>
                <a:xfrm>
                  <a:off x="8427775" y="1661992"/>
                  <a:ext cx="3509294" cy="461665"/>
                </a:xfrm>
                <a:prstGeom prst="rect">
                  <a:avLst/>
                </a:prstGeom>
                <a:blipFill>
                  <a:blip r:embed="rId8"/>
                  <a:stretch>
                    <a:fillRect l="-521" t="-11842" r="-1563" b="-28947"/>
                  </a:stretch>
                </a:blipFill>
              </p:spPr>
              <p:txBody>
                <a:bodyPr/>
                <a:lstStyle/>
                <a:p>
                  <a:r>
                    <a:rPr lang="zh-TW" altLang="en-US">
                      <a:noFill/>
                    </a:rPr>
                    <a:t> </a:t>
                  </a:r>
                </a:p>
              </p:txBody>
            </p:sp>
          </mc:Fallback>
        </mc:AlternateContent>
      </p:grpSp>
      <p:grpSp>
        <p:nvGrpSpPr>
          <p:cNvPr id="34" name="群組 33">
            <a:extLst>
              <a:ext uri="{FF2B5EF4-FFF2-40B4-BE49-F238E27FC236}">
                <a16:creationId xmlns:a16="http://schemas.microsoft.com/office/drawing/2014/main" id="{AC426182-C97B-4A82-39B8-1F08A5A885F3}"/>
              </a:ext>
            </a:extLst>
          </p:cNvPr>
          <p:cNvGrpSpPr/>
          <p:nvPr/>
        </p:nvGrpSpPr>
        <p:grpSpPr>
          <a:xfrm>
            <a:off x="241251" y="2837749"/>
            <a:ext cx="7058709" cy="1008375"/>
            <a:chOff x="241251" y="2837749"/>
            <a:chExt cx="7058709" cy="1008375"/>
          </a:xfrm>
        </p:grpSpPr>
        <p:sp>
          <p:nvSpPr>
            <p:cNvPr id="35" name="矩形: 圓角 34">
              <a:extLst>
                <a:ext uri="{FF2B5EF4-FFF2-40B4-BE49-F238E27FC236}">
                  <a16:creationId xmlns:a16="http://schemas.microsoft.com/office/drawing/2014/main" id="{6DC04FA4-5633-5644-76D4-1AA186720FAE}"/>
                </a:ext>
              </a:extLst>
            </p:cNvPr>
            <p:cNvSpPr/>
            <p:nvPr/>
          </p:nvSpPr>
          <p:spPr>
            <a:xfrm>
              <a:off x="241251" y="2837749"/>
              <a:ext cx="7058709" cy="1008375"/>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6" name="文字方塊 35">
              <a:extLst>
                <a:ext uri="{FF2B5EF4-FFF2-40B4-BE49-F238E27FC236}">
                  <a16:creationId xmlns:a16="http://schemas.microsoft.com/office/drawing/2014/main" id="{B5809F0C-64FC-DA62-DE90-67D86350A317}"/>
                </a:ext>
              </a:extLst>
            </p:cNvPr>
            <p:cNvSpPr txBox="1"/>
            <p:nvPr/>
          </p:nvSpPr>
          <p:spPr>
            <a:xfrm>
              <a:off x="241251" y="2871978"/>
              <a:ext cx="7058709" cy="959109"/>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在大多數任務和設備，中國受測者的注視比英國的多，除了觸控螢幕的內容輸入任務</a:t>
              </a:r>
            </a:p>
          </p:txBody>
        </p:sp>
      </p:grpSp>
    </p:spTree>
    <p:extLst>
      <p:ext uri="{BB962C8B-B14F-4D97-AF65-F5344CB8AC3E}">
        <p14:creationId xmlns:p14="http://schemas.microsoft.com/office/powerpoint/2010/main" val="3668448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4" name="文字方塊 3">
            <a:extLst>
              <a:ext uri="{FF2B5EF4-FFF2-40B4-BE49-F238E27FC236}">
                <a16:creationId xmlns:a16="http://schemas.microsoft.com/office/drawing/2014/main" id="{4D936B1F-0A67-45C3-01F1-40C8CFC14F0F}"/>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10" name="文字方塊 9">
            <a:extLst>
              <a:ext uri="{FF2B5EF4-FFF2-40B4-BE49-F238E27FC236}">
                <a16:creationId xmlns:a16="http://schemas.microsoft.com/office/drawing/2014/main" id="{3F2AA5AE-24B5-03B9-C3FF-FD257B5A4EF5}"/>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11" name="文字方塊 10">
            <a:extLst>
              <a:ext uri="{FF2B5EF4-FFF2-40B4-BE49-F238E27FC236}">
                <a16:creationId xmlns:a16="http://schemas.microsoft.com/office/drawing/2014/main" id="{7844A3D7-D17D-0AA4-C52C-8C7E4B903B1F}"/>
              </a:ext>
            </a:extLst>
          </p:cNvPr>
          <p:cNvSpPr txBox="1"/>
          <p:nvPr/>
        </p:nvSpPr>
        <p:spPr>
          <a:xfrm>
            <a:off x="5915920" y="92331"/>
            <a:ext cx="38072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視覺行為</a:t>
            </a:r>
            <a:r>
              <a:rPr lang="en-US" altLang="zh-TW" sz="3600" b="1" dirty="0">
                <a:latin typeface="微軟正黑體" panose="020B0604030504040204" pitchFamily="34" charset="-120"/>
                <a:ea typeface="微軟正黑體" panose="020B0604030504040204" pitchFamily="34" charset="-120"/>
              </a:rPr>
              <a:t>(MGD)</a:t>
            </a:r>
            <a:endParaRPr lang="zh-TW" altLang="en-US" sz="3600" b="1" dirty="0">
              <a:latin typeface="微軟正黑體" panose="020B0604030504040204" pitchFamily="34" charset="-120"/>
              <a:ea typeface="微軟正黑體" panose="020B0604030504040204" pitchFamily="34" charset="-120"/>
            </a:endParaRPr>
          </a:p>
        </p:txBody>
      </p:sp>
      <p:pic>
        <p:nvPicPr>
          <p:cNvPr id="12" name="Picture 2" descr="https://ars.els-cdn.com/content/image/1-s2.0-S0003687019300584-gr6.jpg">
            <a:extLst>
              <a:ext uri="{FF2B5EF4-FFF2-40B4-BE49-F238E27FC236}">
                <a16:creationId xmlns:a16="http://schemas.microsoft.com/office/drawing/2014/main" id="{14CCCA44-0757-A0F4-FF22-64E3D98FCDC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3498" r="33725"/>
          <a:stretch/>
        </p:blipFill>
        <p:spPr bwMode="auto">
          <a:xfrm>
            <a:off x="8438520" y="861771"/>
            <a:ext cx="3494400" cy="2988035"/>
          </a:xfrm>
          <a:prstGeom prst="rect">
            <a:avLst/>
          </a:prstGeom>
          <a:noFill/>
          <a:extLst>
            <a:ext uri="{909E8E84-426E-40DD-AFC4-6F175D3DCCD1}">
              <a14:hiddenFill xmlns:a14="http://schemas.microsoft.com/office/drawing/2010/main">
                <a:solidFill>
                  <a:srgbClr val="FFFFFF"/>
                </a:solidFill>
              </a14:hiddenFill>
            </a:ext>
          </a:extLst>
        </p:spPr>
      </p:pic>
      <p:sp>
        <p:nvSpPr>
          <p:cNvPr id="13" name="文字方塊 12">
            <a:extLst>
              <a:ext uri="{FF2B5EF4-FFF2-40B4-BE49-F238E27FC236}">
                <a16:creationId xmlns:a16="http://schemas.microsoft.com/office/drawing/2014/main" id="{A34ECE60-C8F4-F400-072F-BFC1829F77AD}"/>
              </a:ext>
            </a:extLst>
          </p:cNvPr>
          <p:cNvSpPr txBox="1"/>
          <p:nvPr/>
        </p:nvSpPr>
        <p:spPr>
          <a:xfrm>
            <a:off x="241251" y="1131091"/>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交互作用</a:t>
            </a:r>
          </a:p>
        </p:txBody>
      </p:sp>
      <p:grpSp>
        <p:nvGrpSpPr>
          <p:cNvPr id="14" name="群組 13">
            <a:extLst>
              <a:ext uri="{FF2B5EF4-FFF2-40B4-BE49-F238E27FC236}">
                <a16:creationId xmlns:a16="http://schemas.microsoft.com/office/drawing/2014/main" id="{CC68A38F-954A-D117-F2E6-36FF10E52E32}"/>
              </a:ext>
            </a:extLst>
          </p:cNvPr>
          <p:cNvGrpSpPr/>
          <p:nvPr/>
        </p:nvGrpSpPr>
        <p:grpSpPr>
          <a:xfrm>
            <a:off x="303402" y="1795428"/>
            <a:ext cx="5243171" cy="461666"/>
            <a:chOff x="5780897" y="1661992"/>
            <a:chExt cx="5243171" cy="461666"/>
          </a:xfrm>
        </p:grpSpPr>
        <p:sp>
          <p:nvSpPr>
            <p:cNvPr id="15" name="文字方塊 14">
              <a:extLst>
                <a:ext uri="{FF2B5EF4-FFF2-40B4-BE49-F238E27FC236}">
                  <a16:creationId xmlns:a16="http://schemas.microsoft.com/office/drawing/2014/main" id="{8BF5F8AC-C6DD-DBE1-0EA2-D3AD8210F99E}"/>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任務與設備</a:t>
              </a:r>
            </a:p>
          </p:txBody>
        </p:sp>
        <mc:AlternateContent xmlns:mc="http://schemas.openxmlformats.org/markup-compatibility/2006" xmlns:a14="http://schemas.microsoft.com/office/drawing/2010/main">
          <mc:Choice Requires="a14">
            <p:sp>
              <p:nvSpPr>
                <p:cNvPr id="16" name="文字方塊 15">
                  <a:extLst>
                    <a:ext uri="{FF2B5EF4-FFF2-40B4-BE49-F238E27FC236}">
                      <a16:creationId xmlns:a16="http://schemas.microsoft.com/office/drawing/2014/main" id="{8E6E5ACA-F4A7-1A0C-C84B-E513DAF43CFA}"/>
                    </a:ext>
                  </a:extLst>
                </p:cNvPr>
                <p:cNvSpPr txBox="1"/>
                <p:nvPr/>
              </p:nvSpPr>
              <p:spPr>
                <a:xfrm>
                  <a:off x="7514774" y="1661993"/>
                  <a:ext cx="3509294"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(9,315) = 8.55 </a:t>
                  </a:r>
                  <a:r>
                    <a:rPr lang="zh-TW" altLang="en-US" sz="2400" dirty="0"/>
                    <a:t>； </a:t>
                  </a:r>
                  <a:r>
                    <a:rPr lang="en-US" altLang="zh-TW" sz="2400" dirty="0"/>
                    <a:t>P &lt; 0.01</a:t>
                  </a:r>
                  <a:endParaRPr lang="zh-TW" altLang="en-US" sz="2400" dirty="0"/>
                </a:p>
              </p:txBody>
            </p:sp>
          </mc:Choice>
          <mc:Fallback xmlns="">
            <p:sp>
              <p:nvSpPr>
                <p:cNvPr id="12" name="文字方塊 11">
                  <a:extLst>
                    <a:ext uri="{FF2B5EF4-FFF2-40B4-BE49-F238E27FC236}">
                      <a16:creationId xmlns:a16="http://schemas.microsoft.com/office/drawing/2014/main" id="{050210F6-42CE-45F2-890E-2B474464E687}"/>
                    </a:ext>
                  </a:extLst>
                </p:cNvPr>
                <p:cNvSpPr txBox="1">
                  <a:spLocks noRot="1" noChangeAspect="1" noMove="1" noResize="1" noEditPoints="1" noAdjustHandles="1" noChangeArrowheads="1" noChangeShapeType="1" noTextEdit="1"/>
                </p:cNvSpPr>
                <p:nvPr/>
              </p:nvSpPr>
              <p:spPr>
                <a:xfrm>
                  <a:off x="7514774" y="1661993"/>
                  <a:ext cx="3509294" cy="461665"/>
                </a:xfrm>
                <a:prstGeom prst="rect">
                  <a:avLst/>
                </a:prstGeom>
                <a:blipFill>
                  <a:blip r:embed="rId5"/>
                  <a:stretch>
                    <a:fillRect l="-347" t="-12000" r="-1736" b="-30667"/>
                  </a:stretch>
                </a:blipFill>
              </p:spPr>
              <p:txBody>
                <a:bodyPr/>
                <a:lstStyle/>
                <a:p>
                  <a:r>
                    <a:rPr lang="zh-TW" altLang="en-US">
                      <a:noFill/>
                    </a:rPr>
                    <a:t> </a:t>
                  </a:r>
                </a:p>
              </p:txBody>
            </p:sp>
          </mc:Fallback>
        </mc:AlternateContent>
      </p:grpSp>
      <p:grpSp>
        <p:nvGrpSpPr>
          <p:cNvPr id="17" name="群組 16">
            <a:extLst>
              <a:ext uri="{FF2B5EF4-FFF2-40B4-BE49-F238E27FC236}">
                <a16:creationId xmlns:a16="http://schemas.microsoft.com/office/drawing/2014/main" id="{867AC916-BA70-6F76-C455-9702A2D56FFC}"/>
              </a:ext>
            </a:extLst>
          </p:cNvPr>
          <p:cNvGrpSpPr/>
          <p:nvPr/>
        </p:nvGrpSpPr>
        <p:grpSpPr>
          <a:xfrm>
            <a:off x="241249" y="4100988"/>
            <a:ext cx="4781116" cy="461665"/>
            <a:chOff x="5780897" y="1661992"/>
            <a:chExt cx="4638374" cy="461665"/>
          </a:xfrm>
        </p:grpSpPr>
        <p:sp>
          <p:nvSpPr>
            <p:cNvPr id="18" name="文字方塊 17">
              <a:extLst>
                <a:ext uri="{FF2B5EF4-FFF2-40B4-BE49-F238E27FC236}">
                  <a16:creationId xmlns:a16="http://schemas.microsoft.com/office/drawing/2014/main" id="{13448343-DE89-1690-3168-812290567CD1}"/>
                </a:ext>
              </a:extLst>
            </p:cNvPr>
            <p:cNvSpPr txBox="1"/>
            <p:nvPr/>
          </p:nvSpPr>
          <p:spPr>
            <a:xfrm>
              <a:off x="5780897" y="1661992"/>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任務</a:t>
              </a:r>
            </a:p>
          </p:txBody>
        </p:sp>
        <mc:AlternateContent xmlns:mc="http://schemas.openxmlformats.org/markup-compatibility/2006" xmlns:a14="http://schemas.microsoft.com/office/drawing/2010/main">
          <mc:Choice Requires="a14">
            <p:sp>
              <p:nvSpPr>
                <p:cNvPr id="19" name="文字方塊 18">
                  <a:extLst>
                    <a:ext uri="{FF2B5EF4-FFF2-40B4-BE49-F238E27FC236}">
                      <a16:creationId xmlns:a16="http://schemas.microsoft.com/office/drawing/2014/main" id="{C29FD5C2-B795-78E5-25FD-A1C09320DB1E}"/>
                    </a:ext>
                  </a:extLst>
                </p:cNvPr>
                <p:cNvSpPr txBox="1"/>
                <p:nvPr/>
              </p:nvSpPr>
              <p:spPr>
                <a:xfrm>
                  <a:off x="6713050" y="1661992"/>
                  <a:ext cx="3706221"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(93,105) = 20.67 </a:t>
                  </a:r>
                  <a:r>
                    <a:rPr lang="zh-TW" altLang="en-US" sz="2400" dirty="0"/>
                    <a:t>； </a:t>
                  </a:r>
                  <a:r>
                    <a:rPr lang="en-US" altLang="zh-TW" sz="2400" dirty="0"/>
                    <a:t>P &lt; 0.01</a:t>
                  </a:r>
                  <a:endParaRPr lang="zh-TW" altLang="en-US" sz="2400" dirty="0"/>
                </a:p>
              </p:txBody>
            </p:sp>
          </mc:Choice>
          <mc:Fallback xmlns="">
            <p:sp>
              <p:nvSpPr>
                <p:cNvPr id="26" name="文字方塊 25">
                  <a:extLst>
                    <a:ext uri="{FF2B5EF4-FFF2-40B4-BE49-F238E27FC236}">
                      <a16:creationId xmlns:a16="http://schemas.microsoft.com/office/drawing/2014/main" id="{559294FD-7E6F-43A2-90CB-19765C5F8207}"/>
                    </a:ext>
                  </a:extLst>
                </p:cNvPr>
                <p:cNvSpPr txBox="1">
                  <a:spLocks noRot="1" noChangeAspect="1" noMove="1" noResize="1" noEditPoints="1" noAdjustHandles="1" noChangeArrowheads="1" noChangeShapeType="1" noTextEdit="1"/>
                </p:cNvSpPr>
                <p:nvPr/>
              </p:nvSpPr>
              <p:spPr>
                <a:xfrm>
                  <a:off x="6713050" y="1661992"/>
                  <a:ext cx="3706221" cy="461665"/>
                </a:xfrm>
                <a:prstGeom prst="rect">
                  <a:avLst/>
                </a:prstGeom>
                <a:blipFill>
                  <a:blip r:embed="rId6"/>
                  <a:stretch>
                    <a:fillRect l="-319" t="-12000" r="-1595" b="-30667"/>
                  </a:stretch>
                </a:blipFill>
              </p:spPr>
              <p:txBody>
                <a:bodyPr/>
                <a:lstStyle/>
                <a:p>
                  <a:r>
                    <a:rPr lang="zh-TW" altLang="en-US">
                      <a:noFill/>
                    </a:rPr>
                    <a:t> </a:t>
                  </a:r>
                </a:p>
              </p:txBody>
            </p:sp>
          </mc:Fallback>
        </mc:AlternateContent>
      </p:grpSp>
      <p:grpSp>
        <p:nvGrpSpPr>
          <p:cNvPr id="20" name="群組 19">
            <a:extLst>
              <a:ext uri="{FF2B5EF4-FFF2-40B4-BE49-F238E27FC236}">
                <a16:creationId xmlns:a16="http://schemas.microsoft.com/office/drawing/2014/main" id="{51404875-8815-8400-272E-4CC0DA2A9C52}"/>
              </a:ext>
            </a:extLst>
          </p:cNvPr>
          <p:cNvGrpSpPr/>
          <p:nvPr/>
        </p:nvGrpSpPr>
        <p:grpSpPr>
          <a:xfrm>
            <a:off x="241250" y="4596882"/>
            <a:ext cx="8155990" cy="565903"/>
            <a:chOff x="1306882" y="1966134"/>
            <a:chExt cx="6822733" cy="565903"/>
          </a:xfrm>
        </p:grpSpPr>
        <p:sp>
          <p:nvSpPr>
            <p:cNvPr id="21" name="矩形: 圓角 20">
              <a:extLst>
                <a:ext uri="{FF2B5EF4-FFF2-40B4-BE49-F238E27FC236}">
                  <a16:creationId xmlns:a16="http://schemas.microsoft.com/office/drawing/2014/main" id="{042C3756-C1E5-C4BC-5E34-096B74FE20FD}"/>
                </a:ext>
              </a:extLst>
            </p:cNvPr>
            <p:cNvSpPr/>
            <p:nvPr/>
          </p:nvSpPr>
          <p:spPr>
            <a:xfrm>
              <a:off x="1306882" y="1966134"/>
              <a:ext cx="6822733" cy="56590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文字方塊 21">
              <a:extLst>
                <a:ext uri="{FF2B5EF4-FFF2-40B4-BE49-F238E27FC236}">
                  <a16:creationId xmlns:a16="http://schemas.microsoft.com/office/drawing/2014/main" id="{D8DEA9F1-BF4F-9CD3-D01E-5A5541D7C735}"/>
                </a:ext>
              </a:extLst>
            </p:cNvPr>
            <p:cNvSpPr txBox="1"/>
            <p:nvPr/>
          </p:nvSpPr>
          <p:spPr>
            <a:xfrm>
              <a:off x="1306882" y="2000363"/>
              <a:ext cx="6822733"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在車距的控制，使用觸控螢幕時優於使用其他設備，觸控板是最糟糕的</a:t>
              </a:r>
            </a:p>
          </p:txBody>
        </p:sp>
      </p:grpSp>
      <p:sp>
        <p:nvSpPr>
          <p:cNvPr id="23" name="文字方塊 22">
            <a:extLst>
              <a:ext uri="{FF2B5EF4-FFF2-40B4-BE49-F238E27FC236}">
                <a16:creationId xmlns:a16="http://schemas.microsoft.com/office/drawing/2014/main" id="{7BA571F4-34E3-DAAB-099E-0745F94B2BCF}"/>
              </a:ext>
            </a:extLst>
          </p:cNvPr>
          <p:cNvSpPr txBox="1"/>
          <p:nvPr/>
        </p:nvSpPr>
        <p:spPr>
          <a:xfrm>
            <a:off x="241250" y="3442667"/>
            <a:ext cx="1142094"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24" name="群組 23">
            <a:extLst>
              <a:ext uri="{FF2B5EF4-FFF2-40B4-BE49-F238E27FC236}">
                <a16:creationId xmlns:a16="http://schemas.microsoft.com/office/drawing/2014/main" id="{B462DB14-E307-8919-E6C3-93106D5F5857}"/>
              </a:ext>
            </a:extLst>
          </p:cNvPr>
          <p:cNvGrpSpPr/>
          <p:nvPr/>
        </p:nvGrpSpPr>
        <p:grpSpPr>
          <a:xfrm>
            <a:off x="546100" y="2335656"/>
            <a:ext cx="6372911" cy="1038553"/>
            <a:chOff x="546100" y="2335656"/>
            <a:chExt cx="6372911" cy="1038553"/>
          </a:xfrm>
        </p:grpSpPr>
        <p:sp>
          <p:nvSpPr>
            <p:cNvPr id="25" name="矩形: 圓角 24">
              <a:extLst>
                <a:ext uri="{FF2B5EF4-FFF2-40B4-BE49-F238E27FC236}">
                  <a16:creationId xmlns:a16="http://schemas.microsoft.com/office/drawing/2014/main" id="{E9961A9A-6A7A-3889-D8D3-25AFD782E668}"/>
                </a:ext>
              </a:extLst>
            </p:cNvPr>
            <p:cNvSpPr/>
            <p:nvPr/>
          </p:nvSpPr>
          <p:spPr>
            <a:xfrm>
              <a:off x="546100" y="2335656"/>
              <a:ext cx="6372911" cy="103855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文字方塊 25">
              <a:extLst>
                <a:ext uri="{FF2B5EF4-FFF2-40B4-BE49-F238E27FC236}">
                  <a16:creationId xmlns:a16="http://schemas.microsoft.com/office/drawing/2014/main" id="{8B72A786-F0DF-0072-5DE9-92C2D7F8B0FF}"/>
                </a:ext>
              </a:extLst>
            </p:cNvPr>
            <p:cNvSpPr txBox="1"/>
            <p:nvPr/>
          </p:nvSpPr>
          <p:spPr>
            <a:xfrm>
              <a:off x="546100" y="2369885"/>
              <a:ext cx="6372911" cy="959109"/>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列表和內容輸入任務中使用觸控螢幕比其他時間產生更長的注視瀏覽時間</a:t>
              </a:r>
            </a:p>
          </p:txBody>
        </p:sp>
      </p:grpSp>
    </p:spTree>
    <p:extLst>
      <p:ext uri="{BB962C8B-B14F-4D97-AF65-F5344CB8AC3E}">
        <p14:creationId xmlns:p14="http://schemas.microsoft.com/office/powerpoint/2010/main" val="3887555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C7E111DC-B379-58EB-9F3E-87034052BF6C}"/>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3" name="文字方塊 2">
            <a:extLst>
              <a:ext uri="{FF2B5EF4-FFF2-40B4-BE49-F238E27FC236}">
                <a16:creationId xmlns:a16="http://schemas.microsoft.com/office/drawing/2014/main" id="{2214A80C-FDDA-A1A7-72C5-055C6D92B461}"/>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4" name="文字方塊 3">
            <a:extLst>
              <a:ext uri="{FF2B5EF4-FFF2-40B4-BE49-F238E27FC236}">
                <a16:creationId xmlns:a16="http://schemas.microsoft.com/office/drawing/2014/main" id="{FFDB3CBC-BBC8-3E09-2E11-946217F5EF8A}"/>
              </a:ext>
            </a:extLst>
          </p:cNvPr>
          <p:cNvSpPr txBox="1"/>
          <p:nvPr/>
        </p:nvSpPr>
        <p:spPr>
          <a:xfrm>
            <a:off x="5915920" y="92331"/>
            <a:ext cx="371576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視覺行為</a:t>
            </a:r>
            <a:r>
              <a:rPr lang="en-US" altLang="zh-TW" sz="3600" b="1" dirty="0">
                <a:latin typeface="微軟正黑體" panose="020B0604030504040204" pitchFamily="34" charset="-120"/>
                <a:ea typeface="微軟正黑體" panose="020B0604030504040204" pitchFamily="34" charset="-120"/>
              </a:rPr>
              <a:t>(NG)</a:t>
            </a:r>
            <a:endParaRPr lang="zh-TW" altLang="en-US" sz="3600" b="1" dirty="0">
              <a:latin typeface="微軟正黑體" panose="020B0604030504040204" pitchFamily="34" charset="-120"/>
              <a:ea typeface="微軟正黑體" panose="020B0604030504040204" pitchFamily="34" charset="-120"/>
            </a:endParaRPr>
          </a:p>
        </p:txBody>
      </p:sp>
      <p:pic>
        <p:nvPicPr>
          <p:cNvPr id="8" name="Picture 2" descr="https://ars.els-cdn.com/content/image/1-s2.0-S0003687019300584-gr6.jpg">
            <a:extLst>
              <a:ext uri="{FF2B5EF4-FFF2-40B4-BE49-F238E27FC236}">
                <a16:creationId xmlns:a16="http://schemas.microsoft.com/office/drawing/2014/main" id="{0F6FF3FB-0BBE-B275-BFEF-BB40AC6160A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7439"/>
          <a:stretch/>
        </p:blipFill>
        <p:spPr bwMode="auto">
          <a:xfrm>
            <a:off x="8263878" y="736287"/>
            <a:ext cx="3554006" cy="3059176"/>
          </a:xfrm>
          <a:prstGeom prst="rect">
            <a:avLst/>
          </a:prstGeom>
          <a:noFill/>
          <a:extLst>
            <a:ext uri="{909E8E84-426E-40DD-AFC4-6F175D3DCCD1}">
              <a14:hiddenFill xmlns:a14="http://schemas.microsoft.com/office/drawing/2010/main">
                <a:solidFill>
                  <a:srgbClr val="FFFFFF"/>
                </a:solidFill>
              </a14:hiddenFill>
            </a:ext>
          </a:extLst>
        </p:spPr>
      </p:pic>
      <p:sp>
        <p:nvSpPr>
          <p:cNvPr id="10" name="文字方塊 9">
            <a:extLst>
              <a:ext uri="{FF2B5EF4-FFF2-40B4-BE49-F238E27FC236}">
                <a16:creationId xmlns:a16="http://schemas.microsoft.com/office/drawing/2014/main" id="{D235DEFC-D7A4-C1A0-A4D2-0467847CD0FC}"/>
              </a:ext>
            </a:extLst>
          </p:cNvPr>
          <p:cNvSpPr txBox="1"/>
          <p:nvPr/>
        </p:nvSpPr>
        <p:spPr>
          <a:xfrm>
            <a:off x="241251" y="1131091"/>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交互作用</a:t>
            </a:r>
          </a:p>
        </p:txBody>
      </p:sp>
      <p:grpSp>
        <p:nvGrpSpPr>
          <p:cNvPr id="11" name="群組 10">
            <a:extLst>
              <a:ext uri="{FF2B5EF4-FFF2-40B4-BE49-F238E27FC236}">
                <a16:creationId xmlns:a16="http://schemas.microsoft.com/office/drawing/2014/main" id="{A8A466A5-ECF3-F36F-1263-A184183FE57B}"/>
              </a:ext>
            </a:extLst>
          </p:cNvPr>
          <p:cNvGrpSpPr/>
          <p:nvPr/>
        </p:nvGrpSpPr>
        <p:grpSpPr>
          <a:xfrm>
            <a:off x="303402" y="1795428"/>
            <a:ext cx="5243171" cy="461666"/>
            <a:chOff x="5780897" y="1661992"/>
            <a:chExt cx="5243171" cy="461666"/>
          </a:xfrm>
        </p:grpSpPr>
        <p:sp>
          <p:nvSpPr>
            <p:cNvPr id="12" name="文字方塊 11">
              <a:extLst>
                <a:ext uri="{FF2B5EF4-FFF2-40B4-BE49-F238E27FC236}">
                  <a16:creationId xmlns:a16="http://schemas.microsoft.com/office/drawing/2014/main" id="{2818EAB0-10C6-F5A7-138E-F8C64C9FF583}"/>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國家與設備</a:t>
              </a:r>
            </a:p>
          </p:txBody>
        </p:sp>
        <mc:AlternateContent xmlns:mc="http://schemas.openxmlformats.org/markup-compatibility/2006" xmlns:a14="http://schemas.microsoft.com/office/drawing/2010/main">
          <mc:Choice Requires="a14">
            <p:sp>
              <p:nvSpPr>
                <p:cNvPr id="13" name="文字方塊 12">
                  <a:extLst>
                    <a:ext uri="{FF2B5EF4-FFF2-40B4-BE49-F238E27FC236}">
                      <a16:creationId xmlns:a16="http://schemas.microsoft.com/office/drawing/2014/main" id="{12110BB2-3658-E8D1-CC28-3B7413473AA9}"/>
                    </a:ext>
                  </a:extLst>
                </p:cNvPr>
                <p:cNvSpPr txBox="1"/>
                <p:nvPr/>
              </p:nvSpPr>
              <p:spPr>
                <a:xfrm>
                  <a:off x="7514774" y="1661993"/>
                  <a:ext cx="3509294"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2.82 </a:t>
                  </a:r>
                  <a:r>
                    <a:rPr lang="zh-TW" altLang="en-US" sz="2400" dirty="0"/>
                    <a:t>； </a:t>
                  </a:r>
                  <a:r>
                    <a:rPr lang="en-US" altLang="zh-TW" sz="2400" dirty="0"/>
                    <a:t>P &lt; 0.05</a:t>
                  </a:r>
                  <a:endParaRPr lang="zh-TW" altLang="en-US" sz="2400" dirty="0"/>
                </a:p>
              </p:txBody>
            </p:sp>
          </mc:Choice>
          <mc:Fallback xmlns="">
            <p:sp>
              <p:nvSpPr>
                <p:cNvPr id="10" name="文字方塊 9">
                  <a:extLst>
                    <a:ext uri="{FF2B5EF4-FFF2-40B4-BE49-F238E27FC236}">
                      <a16:creationId xmlns:a16="http://schemas.microsoft.com/office/drawing/2014/main" id="{3B82257A-9C3A-470D-BB89-6C107688FB31}"/>
                    </a:ext>
                  </a:extLst>
                </p:cNvPr>
                <p:cNvSpPr txBox="1">
                  <a:spLocks noRot="1" noChangeAspect="1" noMove="1" noResize="1" noEditPoints="1" noAdjustHandles="1" noChangeArrowheads="1" noChangeShapeType="1" noTextEdit="1"/>
                </p:cNvSpPr>
                <p:nvPr/>
              </p:nvSpPr>
              <p:spPr>
                <a:xfrm>
                  <a:off x="7514774" y="1661993"/>
                  <a:ext cx="3509294" cy="461665"/>
                </a:xfrm>
                <a:prstGeom prst="rect">
                  <a:avLst/>
                </a:prstGeom>
                <a:blipFill>
                  <a:blip r:embed="rId5"/>
                  <a:stretch>
                    <a:fillRect l="-347" t="-12000" r="-1736" b="-30667"/>
                  </a:stretch>
                </a:blipFill>
              </p:spPr>
              <p:txBody>
                <a:bodyPr/>
                <a:lstStyle/>
                <a:p>
                  <a:r>
                    <a:rPr lang="zh-TW" altLang="en-US">
                      <a:noFill/>
                    </a:rPr>
                    <a:t> </a:t>
                  </a:r>
                </a:p>
              </p:txBody>
            </p:sp>
          </mc:Fallback>
        </mc:AlternateContent>
      </p:grpSp>
      <p:grpSp>
        <p:nvGrpSpPr>
          <p:cNvPr id="14" name="群組 13">
            <a:extLst>
              <a:ext uri="{FF2B5EF4-FFF2-40B4-BE49-F238E27FC236}">
                <a16:creationId xmlns:a16="http://schemas.microsoft.com/office/drawing/2014/main" id="{A95F1BE4-8DA3-AA82-D2F3-051E1E003ACD}"/>
              </a:ext>
            </a:extLst>
          </p:cNvPr>
          <p:cNvGrpSpPr/>
          <p:nvPr/>
        </p:nvGrpSpPr>
        <p:grpSpPr>
          <a:xfrm>
            <a:off x="241248" y="5426868"/>
            <a:ext cx="4781116" cy="461665"/>
            <a:chOff x="5780897" y="1661992"/>
            <a:chExt cx="4638375" cy="461665"/>
          </a:xfrm>
        </p:grpSpPr>
        <p:sp>
          <p:nvSpPr>
            <p:cNvPr id="15" name="文字方塊 14">
              <a:extLst>
                <a:ext uri="{FF2B5EF4-FFF2-40B4-BE49-F238E27FC236}">
                  <a16:creationId xmlns:a16="http://schemas.microsoft.com/office/drawing/2014/main" id="{3D901A1B-E7E6-A7FA-C6B5-AA7E73461E9A}"/>
                </a:ext>
              </a:extLst>
            </p:cNvPr>
            <p:cNvSpPr txBox="1"/>
            <p:nvPr/>
          </p:nvSpPr>
          <p:spPr>
            <a:xfrm>
              <a:off x="5780897" y="1661992"/>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16" name="文字方塊 15">
                  <a:extLst>
                    <a:ext uri="{FF2B5EF4-FFF2-40B4-BE49-F238E27FC236}">
                      <a16:creationId xmlns:a16="http://schemas.microsoft.com/office/drawing/2014/main" id="{A81E4EE7-A61A-F5BD-129B-8F4E1E176A6C}"/>
                    </a:ext>
                  </a:extLst>
                </p:cNvPr>
                <p:cNvSpPr txBox="1"/>
                <p:nvPr/>
              </p:nvSpPr>
              <p:spPr>
                <a:xfrm>
                  <a:off x="6713050" y="1661992"/>
                  <a:ext cx="3706222"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(3,105) = 128.0 </a:t>
                  </a:r>
                  <a:r>
                    <a:rPr lang="zh-TW" altLang="en-US" sz="2400" dirty="0"/>
                    <a:t>； </a:t>
                  </a:r>
                  <a:r>
                    <a:rPr lang="en-US" altLang="zh-TW" sz="2400" dirty="0"/>
                    <a:t>P &lt; 0.001</a:t>
                  </a:r>
                  <a:endParaRPr lang="zh-TW" altLang="en-US" sz="2400" dirty="0"/>
                </a:p>
              </p:txBody>
            </p:sp>
          </mc:Choice>
          <mc:Fallback xmlns="">
            <p:sp>
              <p:nvSpPr>
                <p:cNvPr id="13" name="文字方塊 12">
                  <a:extLst>
                    <a:ext uri="{FF2B5EF4-FFF2-40B4-BE49-F238E27FC236}">
                      <a16:creationId xmlns:a16="http://schemas.microsoft.com/office/drawing/2014/main" id="{88A37EA9-D9FD-4163-89C9-16F798E5D192}"/>
                    </a:ext>
                  </a:extLst>
                </p:cNvPr>
                <p:cNvSpPr txBox="1">
                  <a:spLocks noRot="1" noChangeAspect="1" noMove="1" noResize="1" noEditPoints="1" noAdjustHandles="1" noChangeArrowheads="1" noChangeShapeType="1" noTextEdit="1"/>
                </p:cNvSpPr>
                <p:nvPr/>
              </p:nvSpPr>
              <p:spPr>
                <a:xfrm>
                  <a:off x="6713050" y="1661992"/>
                  <a:ext cx="3706222" cy="461665"/>
                </a:xfrm>
                <a:prstGeom prst="rect">
                  <a:avLst/>
                </a:prstGeom>
                <a:blipFill>
                  <a:blip r:embed="rId6"/>
                  <a:stretch>
                    <a:fillRect l="-319" t="-11842" r="-1435" b="-28947"/>
                  </a:stretch>
                </a:blipFill>
              </p:spPr>
              <p:txBody>
                <a:bodyPr/>
                <a:lstStyle/>
                <a:p>
                  <a:r>
                    <a:rPr lang="zh-TW" altLang="en-US">
                      <a:noFill/>
                    </a:rPr>
                    <a:t> </a:t>
                  </a:r>
                </a:p>
              </p:txBody>
            </p:sp>
          </mc:Fallback>
        </mc:AlternateContent>
      </p:grpSp>
      <p:grpSp>
        <p:nvGrpSpPr>
          <p:cNvPr id="17" name="群組 16">
            <a:extLst>
              <a:ext uri="{FF2B5EF4-FFF2-40B4-BE49-F238E27FC236}">
                <a16:creationId xmlns:a16="http://schemas.microsoft.com/office/drawing/2014/main" id="{C15373D0-34ED-611E-6BA5-FACC68E4A4F9}"/>
              </a:ext>
            </a:extLst>
          </p:cNvPr>
          <p:cNvGrpSpPr/>
          <p:nvPr/>
        </p:nvGrpSpPr>
        <p:grpSpPr>
          <a:xfrm>
            <a:off x="317450" y="5922762"/>
            <a:ext cx="8155990" cy="565903"/>
            <a:chOff x="1306882" y="1966134"/>
            <a:chExt cx="6822733" cy="565903"/>
          </a:xfrm>
        </p:grpSpPr>
        <p:sp>
          <p:nvSpPr>
            <p:cNvPr id="18" name="矩形: 圓角 17">
              <a:extLst>
                <a:ext uri="{FF2B5EF4-FFF2-40B4-BE49-F238E27FC236}">
                  <a16:creationId xmlns:a16="http://schemas.microsoft.com/office/drawing/2014/main" id="{C7ACD833-199D-3546-AE1C-0B80B8CECF93}"/>
                </a:ext>
              </a:extLst>
            </p:cNvPr>
            <p:cNvSpPr/>
            <p:nvPr/>
          </p:nvSpPr>
          <p:spPr>
            <a:xfrm>
              <a:off x="1306882" y="1966134"/>
              <a:ext cx="6822733" cy="56590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文字方塊 18">
              <a:extLst>
                <a:ext uri="{FF2B5EF4-FFF2-40B4-BE49-F238E27FC236}">
                  <a16:creationId xmlns:a16="http://schemas.microsoft.com/office/drawing/2014/main" id="{9AFC3B8B-A674-3C03-71FC-742A5EE0AFBB}"/>
                </a:ext>
              </a:extLst>
            </p:cNvPr>
            <p:cNvSpPr txBox="1"/>
            <p:nvPr/>
          </p:nvSpPr>
          <p:spPr>
            <a:xfrm>
              <a:off x="1306882" y="2000363"/>
              <a:ext cx="6822733"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受測者使用觸控螢幕時的注視次數更少，使用觸控板的注視次數最多</a:t>
              </a:r>
            </a:p>
          </p:txBody>
        </p:sp>
      </p:grpSp>
      <p:sp>
        <p:nvSpPr>
          <p:cNvPr id="20" name="文字方塊 19">
            <a:extLst>
              <a:ext uri="{FF2B5EF4-FFF2-40B4-BE49-F238E27FC236}">
                <a16:creationId xmlns:a16="http://schemas.microsoft.com/office/drawing/2014/main" id="{95DDC59C-F601-DCB8-F7AC-B62095AC5871}"/>
              </a:ext>
            </a:extLst>
          </p:cNvPr>
          <p:cNvSpPr txBox="1"/>
          <p:nvPr/>
        </p:nvSpPr>
        <p:spPr>
          <a:xfrm>
            <a:off x="241250" y="4951427"/>
            <a:ext cx="1142094"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21" name="群組 20">
            <a:extLst>
              <a:ext uri="{FF2B5EF4-FFF2-40B4-BE49-F238E27FC236}">
                <a16:creationId xmlns:a16="http://schemas.microsoft.com/office/drawing/2014/main" id="{BABF8666-EA4B-64C1-1B01-F9923CDC8877}"/>
              </a:ext>
            </a:extLst>
          </p:cNvPr>
          <p:cNvGrpSpPr/>
          <p:nvPr/>
        </p:nvGrpSpPr>
        <p:grpSpPr>
          <a:xfrm>
            <a:off x="546100" y="2335656"/>
            <a:ext cx="6372911" cy="646331"/>
            <a:chOff x="546100" y="2335656"/>
            <a:chExt cx="6372911" cy="646331"/>
          </a:xfrm>
        </p:grpSpPr>
        <p:sp>
          <p:nvSpPr>
            <p:cNvPr id="22" name="矩形: 圓角 21">
              <a:extLst>
                <a:ext uri="{FF2B5EF4-FFF2-40B4-BE49-F238E27FC236}">
                  <a16:creationId xmlns:a16="http://schemas.microsoft.com/office/drawing/2014/main" id="{536000E1-8DFF-2E8E-AF85-7D8EB329B895}"/>
                </a:ext>
              </a:extLst>
            </p:cNvPr>
            <p:cNvSpPr/>
            <p:nvPr/>
          </p:nvSpPr>
          <p:spPr>
            <a:xfrm>
              <a:off x="546100" y="2335656"/>
              <a:ext cx="6372911" cy="64633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文字方塊 22">
              <a:extLst>
                <a:ext uri="{FF2B5EF4-FFF2-40B4-BE49-F238E27FC236}">
                  <a16:creationId xmlns:a16="http://schemas.microsoft.com/office/drawing/2014/main" id="{E4EF1E0A-5377-7AB4-F1FD-F2FF5CA53191}"/>
                </a:ext>
              </a:extLst>
            </p:cNvPr>
            <p:cNvSpPr txBox="1"/>
            <p:nvPr/>
          </p:nvSpPr>
          <p:spPr>
            <a:xfrm>
              <a:off x="546100" y="2369885"/>
              <a:ext cx="6372911"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中國受測者在使用觸控螢幕時進行的注視明顯少於英國</a:t>
              </a:r>
            </a:p>
          </p:txBody>
        </p:sp>
      </p:grpSp>
      <p:grpSp>
        <p:nvGrpSpPr>
          <p:cNvPr id="24" name="群組 23">
            <a:extLst>
              <a:ext uri="{FF2B5EF4-FFF2-40B4-BE49-F238E27FC236}">
                <a16:creationId xmlns:a16="http://schemas.microsoft.com/office/drawing/2014/main" id="{636E726E-ACEA-4F5B-87CB-2A7B7D453D31}"/>
              </a:ext>
            </a:extLst>
          </p:cNvPr>
          <p:cNvGrpSpPr/>
          <p:nvPr/>
        </p:nvGrpSpPr>
        <p:grpSpPr>
          <a:xfrm>
            <a:off x="241248" y="3060271"/>
            <a:ext cx="5554154" cy="461666"/>
            <a:chOff x="5780897" y="1661992"/>
            <a:chExt cx="5554154" cy="461666"/>
          </a:xfrm>
        </p:grpSpPr>
        <p:sp>
          <p:nvSpPr>
            <p:cNvPr id="25" name="文字方塊 24">
              <a:extLst>
                <a:ext uri="{FF2B5EF4-FFF2-40B4-BE49-F238E27FC236}">
                  <a16:creationId xmlns:a16="http://schemas.microsoft.com/office/drawing/2014/main" id="{C3EBF525-1BBF-3A58-9466-A1E343FBBEC1}"/>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任務與設備</a:t>
              </a:r>
            </a:p>
          </p:txBody>
        </p:sp>
        <mc:AlternateContent xmlns:mc="http://schemas.openxmlformats.org/markup-compatibility/2006" xmlns:a14="http://schemas.microsoft.com/office/drawing/2010/main">
          <mc:Choice Requires="a14">
            <p:sp>
              <p:nvSpPr>
                <p:cNvPr id="26" name="文字方塊 25">
                  <a:extLst>
                    <a:ext uri="{FF2B5EF4-FFF2-40B4-BE49-F238E27FC236}">
                      <a16:creationId xmlns:a16="http://schemas.microsoft.com/office/drawing/2014/main" id="{F5976103-EF80-775C-6604-6E5098501916}"/>
                    </a:ext>
                  </a:extLst>
                </p:cNvPr>
                <p:cNvSpPr txBox="1"/>
                <p:nvPr/>
              </p:nvSpPr>
              <p:spPr>
                <a:xfrm>
                  <a:off x="7514774" y="1661993"/>
                  <a:ext cx="3820277"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(9,315) = 14.84 </a:t>
                  </a:r>
                  <a:r>
                    <a:rPr lang="zh-TW" altLang="en-US" sz="2400" dirty="0"/>
                    <a:t>； </a:t>
                  </a:r>
                  <a:r>
                    <a:rPr lang="en-US" altLang="zh-TW" sz="2400" dirty="0"/>
                    <a:t>P &lt; 0.001</a:t>
                  </a:r>
                  <a:endParaRPr lang="zh-TW" altLang="en-US" sz="2400" dirty="0"/>
                </a:p>
              </p:txBody>
            </p:sp>
          </mc:Choice>
          <mc:Fallback xmlns="">
            <p:sp>
              <p:nvSpPr>
                <p:cNvPr id="26" name="文字方塊 25">
                  <a:extLst>
                    <a:ext uri="{FF2B5EF4-FFF2-40B4-BE49-F238E27FC236}">
                      <a16:creationId xmlns:a16="http://schemas.microsoft.com/office/drawing/2014/main" id="{E02BC9AA-B7E2-40ED-98CB-7436EBF16B50}"/>
                    </a:ext>
                  </a:extLst>
                </p:cNvPr>
                <p:cNvSpPr txBox="1">
                  <a:spLocks noRot="1" noChangeAspect="1" noMove="1" noResize="1" noEditPoints="1" noAdjustHandles="1" noChangeArrowheads="1" noChangeShapeType="1" noTextEdit="1"/>
                </p:cNvSpPr>
                <p:nvPr/>
              </p:nvSpPr>
              <p:spPr>
                <a:xfrm>
                  <a:off x="7514774" y="1661993"/>
                  <a:ext cx="3820277" cy="461665"/>
                </a:xfrm>
                <a:prstGeom prst="rect">
                  <a:avLst/>
                </a:prstGeom>
                <a:blipFill>
                  <a:blip r:embed="rId7"/>
                  <a:stretch>
                    <a:fillRect l="-319" t="-11842" r="-1435" b="-28947"/>
                  </a:stretch>
                </a:blipFill>
              </p:spPr>
              <p:txBody>
                <a:bodyPr/>
                <a:lstStyle/>
                <a:p>
                  <a:r>
                    <a:rPr lang="zh-TW" altLang="en-US">
                      <a:noFill/>
                    </a:rPr>
                    <a:t> </a:t>
                  </a:r>
                </a:p>
              </p:txBody>
            </p:sp>
          </mc:Fallback>
        </mc:AlternateContent>
      </p:grpSp>
      <p:grpSp>
        <p:nvGrpSpPr>
          <p:cNvPr id="27" name="群組 26">
            <a:extLst>
              <a:ext uri="{FF2B5EF4-FFF2-40B4-BE49-F238E27FC236}">
                <a16:creationId xmlns:a16="http://schemas.microsoft.com/office/drawing/2014/main" id="{99326D70-0E6C-A3FC-571D-3CE5E52A0CAD}"/>
              </a:ext>
            </a:extLst>
          </p:cNvPr>
          <p:cNvGrpSpPr/>
          <p:nvPr/>
        </p:nvGrpSpPr>
        <p:grpSpPr>
          <a:xfrm>
            <a:off x="546100" y="3670507"/>
            <a:ext cx="7578079" cy="1015648"/>
            <a:chOff x="546100" y="2347015"/>
            <a:chExt cx="3889779" cy="1015648"/>
          </a:xfrm>
        </p:grpSpPr>
        <p:sp>
          <p:nvSpPr>
            <p:cNvPr id="28" name="矩形: 圓角 27">
              <a:extLst>
                <a:ext uri="{FF2B5EF4-FFF2-40B4-BE49-F238E27FC236}">
                  <a16:creationId xmlns:a16="http://schemas.microsoft.com/office/drawing/2014/main" id="{CC1A52AE-2133-23A1-66AB-CB78338AA764}"/>
                </a:ext>
              </a:extLst>
            </p:cNvPr>
            <p:cNvSpPr/>
            <p:nvPr/>
          </p:nvSpPr>
          <p:spPr>
            <a:xfrm>
              <a:off x="546100" y="2347015"/>
              <a:ext cx="3889779" cy="101564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文字方塊 28">
              <a:extLst>
                <a:ext uri="{FF2B5EF4-FFF2-40B4-BE49-F238E27FC236}">
                  <a16:creationId xmlns:a16="http://schemas.microsoft.com/office/drawing/2014/main" id="{9D6073D9-765D-1C1A-8559-2BE1FE0AAB89}"/>
                </a:ext>
              </a:extLst>
            </p:cNvPr>
            <p:cNvSpPr txBox="1"/>
            <p:nvPr/>
          </p:nvSpPr>
          <p:spPr>
            <a:xfrm>
              <a:off x="546100" y="2375285"/>
              <a:ext cx="3889779" cy="959109"/>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旋轉控制器與方向盤控制器相比，在列表任務中使用旋轉控制的注視次數較少，但在地圖操作的注視次數較多</a:t>
              </a:r>
            </a:p>
          </p:txBody>
        </p:sp>
      </p:grpSp>
    </p:spTree>
    <p:extLst>
      <p:ext uri="{BB962C8B-B14F-4D97-AF65-F5344CB8AC3E}">
        <p14:creationId xmlns:p14="http://schemas.microsoft.com/office/powerpoint/2010/main" val="2104242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5" name="文字方塊 4">
            <a:extLst>
              <a:ext uri="{FF2B5EF4-FFF2-40B4-BE49-F238E27FC236}">
                <a16:creationId xmlns:a16="http://schemas.microsoft.com/office/drawing/2014/main" id="{82D43CC6-CE14-0DF7-8574-4175CEA63118}"/>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6" name="文字方塊 5">
            <a:extLst>
              <a:ext uri="{FF2B5EF4-FFF2-40B4-BE49-F238E27FC236}">
                <a16:creationId xmlns:a16="http://schemas.microsoft.com/office/drawing/2014/main" id="{D3DF0F0F-8C83-A930-C07F-81442063F33B}"/>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7" name="文字方塊 6">
            <a:extLst>
              <a:ext uri="{FF2B5EF4-FFF2-40B4-BE49-F238E27FC236}">
                <a16:creationId xmlns:a16="http://schemas.microsoft.com/office/drawing/2014/main" id="{F6172138-B5B9-3BA9-2714-739C54DE35C9}"/>
              </a:ext>
            </a:extLst>
          </p:cNvPr>
          <p:cNvSpPr txBox="1"/>
          <p:nvPr/>
        </p:nvSpPr>
        <p:spPr>
          <a:xfrm>
            <a:off x="5915920" y="92331"/>
            <a:ext cx="478256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工作量</a:t>
            </a:r>
            <a:r>
              <a:rPr lang="en-US" altLang="zh-TW" sz="3600" b="1" dirty="0">
                <a:latin typeface="微軟正黑體" panose="020B0604030504040204" pitchFamily="34" charset="-120"/>
                <a:ea typeface="微軟正黑體" panose="020B0604030504040204" pitchFamily="34" charset="-120"/>
              </a:rPr>
              <a:t>(</a:t>
            </a:r>
            <a:r>
              <a:rPr lang="en-US" altLang="zh-TW" sz="3600" b="1" dirty="0">
                <a:ea typeface="微軟正黑體" panose="020B0604030504040204" pitchFamily="34" charset="-120"/>
              </a:rPr>
              <a:t>NASA-TLX</a:t>
            </a:r>
            <a:r>
              <a:rPr lang="en-US" altLang="zh-TW" sz="3600" b="1" dirty="0">
                <a:latin typeface="微軟正黑體" panose="020B0604030504040204" pitchFamily="34" charset="-120"/>
                <a:ea typeface="微軟正黑體" panose="020B0604030504040204" pitchFamily="34" charset="-120"/>
              </a:rPr>
              <a:t>)</a:t>
            </a:r>
            <a:endParaRPr lang="zh-TW" altLang="en-US" sz="3600" b="1" dirty="0">
              <a:latin typeface="微軟正黑體" panose="020B0604030504040204" pitchFamily="34" charset="-120"/>
              <a:ea typeface="微軟正黑體" panose="020B0604030504040204" pitchFamily="34" charset="-120"/>
            </a:endParaRPr>
          </a:p>
        </p:txBody>
      </p:sp>
      <p:pic>
        <p:nvPicPr>
          <p:cNvPr id="30" name="Picture 2" descr="圖 7">
            <a:extLst>
              <a:ext uri="{FF2B5EF4-FFF2-40B4-BE49-F238E27FC236}">
                <a16:creationId xmlns:a16="http://schemas.microsoft.com/office/drawing/2014/main" id="{E4ED194D-E14B-FBF8-7233-A8C7B9013C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3987" y="3606500"/>
            <a:ext cx="4843865" cy="3220723"/>
          </a:xfrm>
          <a:prstGeom prst="rect">
            <a:avLst/>
          </a:prstGeom>
          <a:noFill/>
          <a:extLst>
            <a:ext uri="{909E8E84-426E-40DD-AFC4-6F175D3DCCD1}">
              <a14:hiddenFill xmlns:a14="http://schemas.microsoft.com/office/drawing/2010/main">
                <a:solidFill>
                  <a:srgbClr val="FFFFFF"/>
                </a:solidFill>
              </a14:hiddenFill>
            </a:ext>
          </a:extLst>
        </p:spPr>
      </p:pic>
      <p:grpSp>
        <p:nvGrpSpPr>
          <p:cNvPr id="31" name="群組 30">
            <a:extLst>
              <a:ext uri="{FF2B5EF4-FFF2-40B4-BE49-F238E27FC236}">
                <a16:creationId xmlns:a16="http://schemas.microsoft.com/office/drawing/2014/main" id="{537E8606-5A24-90EC-4235-F59ED86681F5}"/>
              </a:ext>
            </a:extLst>
          </p:cNvPr>
          <p:cNvGrpSpPr/>
          <p:nvPr/>
        </p:nvGrpSpPr>
        <p:grpSpPr>
          <a:xfrm>
            <a:off x="241251" y="1131091"/>
            <a:ext cx="11862109" cy="1218334"/>
            <a:chOff x="241251" y="1131091"/>
            <a:chExt cx="11862109" cy="1218334"/>
          </a:xfrm>
        </p:grpSpPr>
        <p:sp>
          <p:nvSpPr>
            <p:cNvPr id="32" name="文字方塊 31">
              <a:extLst>
                <a:ext uri="{FF2B5EF4-FFF2-40B4-BE49-F238E27FC236}">
                  <a16:creationId xmlns:a16="http://schemas.microsoft.com/office/drawing/2014/main" id="{5C75C4B4-83E2-D9AB-5F03-A562C476D553}"/>
                </a:ext>
              </a:extLst>
            </p:cNvPr>
            <p:cNvSpPr txBox="1"/>
            <p:nvPr/>
          </p:nvSpPr>
          <p:spPr>
            <a:xfrm>
              <a:off x="241251" y="1131091"/>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交互作用</a:t>
              </a:r>
            </a:p>
          </p:txBody>
        </p:sp>
        <p:grpSp>
          <p:nvGrpSpPr>
            <p:cNvPr id="33" name="群組 32">
              <a:extLst>
                <a:ext uri="{FF2B5EF4-FFF2-40B4-BE49-F238E27FC236}">
                  <a16:creationId xmlns:a16="http://schemas.microsoft.com/office/drawing/2014/main" id="{BE0FA415-0E35-33C4-EDE3-08432CF970D5}"/>
                </a:ext>
              </a:extLst>
            </p:cNvPr>
            <p:cNvGrpSpPr/>
            <p:nvPr/>
          </p:nvGrpSpPr>
          <p:grpSpPr>
            <a:xfrm>
              <a:off x="303402" y="1795428"/>
              <a:ext cx="5398663" cy="461666"/>
              <a:chOff x="5780897" y="1661992"/>
              <a:chExt cx="5398663" cy="461666"/>
            </a:xfrm>
          </p:grpSpPr>
          <p:sp>
            <p:nvSpPr>
              <p:cNvPr id="37" name="文字方塊 36">
                <a:extLst>
                  <a:ext uri="{FF2B5EF4-FFF2-40B4-BE49-F238E27FC236}">
                    <a16:creationId xmlns:a16="http://schemas.microsoft.com/office/drawing/2014/main" id="{A2731F35-0485-36D8-1E4F-542D3DF0BE15}"/>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國家與設備</a:t>
                </a:r>
              </a:p>
            </p:txBody>
          </p:sp>
          <mc:AlternateContent xmlns:mc="http://schemas.openxmlformats.org/markup-compatibility/2006" xmlns:a14="http://schemas.microsoft.com/office/drawing/2010/main">
            <mc:Choice Requires="a14">
              <p:sp>
                <p:nvSpPr>
                  <p:cNvPr id="38" name="文字方塊 37">
                    <a:extLst>
                      <a:ext uri="{FF2B5EF4-FFF2-40B4-BE49-F238E27FC236}">
                        <a16:creationId xmlns:a16="http://schemas.microsoft.com/office/drawing/2014/main" id="{F9E13492-10F0-4BCB-DF69-8AD409126030}"/>
                      </a:ext>
                    </a:extLst>
                  </p:cNvPr>
                  <p:cNvSpPr txBox="1"/>
                  <p:nvPr/>
                </p:nvSpPr>
                <p:spPr>
                  <a:xfrm>
                    <a:off x="7514774" y="1661993"/>
                    <a:ext cx="3664786"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(3,138) = 2.91 </a:t>
                    </a:r>
                    <a:r>
                      <a:rPr lang="zh-TW" altLang="en-US" sz="2400" dirty="0"/>
                      <a:t>； </a:t>
                    </a:r>
                    <a:r>
                      <a:rPr lang="en-US" altLang="zh-TW" sz="2400" dirty="0"/>
                      <a:t>P = 0.037</a:t>
                    </a:r>
                    <a:endParaRPr lang="zh-TW" altLang="en-US" sz="2400" dirty="0"/>
                  </a:p>
                </p:txBody>
              </p:sp>
            </mc:Choice>
            <mc:Fallback xmlns="">
              <p:sp>
                <p:nvSpPr>
                  <p:cNvPr id="11" name="文字方塊 10">
                    <a:extLst>
                      <a:ext uri="{FF2B5EF4-FFF2-40B4-BE49-F238E27FC236}">
                        <a16:creationId xmlns:a16="http://schemas.microsoft.com/office/drawing/2014/main" id="{F3ACA5AC-E265-4AE4-8162-9363E305675F}"/>
                      </a:ext>
                    </a:extLst>
                  </p:cNvPr>
                  <p:cNvSpPr txBox="1">
                    <a:spLocks noRot="1" noChangeAspect="1" noMove="1" noResize="1" noEditPoints="1" noAdjustHandles="1" noChangeArrowheads="1" noChangeShapeType="1" noTextEdit="1"/>
                  </p:cNvSpPr>
                  <p:nvPr/>
                </p:nvSpPr>
                <p:spPr>
                  <a:xfrm>
                    <a:off x="7514774" y="1661993"/>
                    <a:ext cx="3664786" cy="461665"/>
                  </a:xfrm>
                  <a:prstGeom prst="rect">
                    <a:avLst/>
                  </a:prstGeom>
                  <a:blipFill>
                    <a:blip r:embed="rId5"/>
                    <a:stretch>
                      <a:fillRect l="-333" t="-12000" r="-1664" b="-30667"/>
                    </a:stretch>
                  </a:blipFill>
                </p:spPr>
                <p:txBody>
                  <a:bodyPr/>
                  <a:lstStyle/>
                  <a:p>
                    <a:r>
                      <a:rPr lang="zh-TW" altLang="en-US">
                        <a:noFill/>
                      </a:rPr>
                      <a:t> </a:t>
                    </a:r>
                  </a:p>
                </p:txBody>
              </p:sp>
            </mc:Fallback>
          </mc:AlternateContent>
        </p:grpSp>
        <p:grpSp>
          <p:nvGrpSpPr>
            <p:cNvPr id="34" name="群組 33">
              <a:extLst>
                <a:ext uri="{FF2B5EF4-FFF2-40B4-BE49-F238E27FC236}">
                  <a16:creationId xmlns:a16="http://schemas.microsoft.com/office/drawing/2014/main" id="{0D7E769C-C3FB-C979-35A8-9335DCC5A5A7}"/>
                </a:ext>
              </a:extLst>
            </p:cNvPr>
            <p:cNvGrpSpPr/>
            <p:nvPr/>
          </p:nvGrpSpPr>
          <p:grpSpPr>
            <a:xfrm>
              <a:off x="5791461" y="1703094"/>
              <a:ext cx="6311899" cy="646331"/>
              <a:chOff x="546100" y="2335656"/>
              <a:chExt cx="5519932" cy="646331"/>
            </a:xfrm>
          </p:grpSpPr>
          <p:sp>
            <p:nvSpPr>
              <p:cNvPr id="35" name="矩形: 圓角 34">
                <a:extLst>
                  <a:ext uri="{FF2B5EF4-FFF2-40B4-BE49-F238E27FC236}">
                    <a16:creationId xmlns:a16="http://schemas.microsoft.com/office/drawing/2014/main" id="{3BB49E1C-0E70-40F4-426E-150B434B8DAE}"/>
                  </a:ext>
                </a:extLst>
              </p:cNvPr>
              <p:cNvSpPr/>
              <p:nvPr/>
            </p:nvSpPr>
            <p:spPr>
              <a:xfrm>
                <a:off x="546101" y="2335656"/>
                <a:ext cx="5519931" cy="64633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6" name="文字方塊 35">
                <a:extLst>
                  <a:ext uri="{FF2B5EF4-FFF2-40B4-BE49-F238E27FC236}">
                    <a16:creationId xmlns:a16="http://schemas.microsoft.com/office/drawing/2014/main" id="{576383C6-A204-3179-9276-B97EAFA8D288}"/>
                  </a:ext>
                </a:extLst>
              </p:cNvPr>
              <p:cNvSpPr txBox="1"/>
              <p:nvPr/>
            </p:nvSpPr>
            <p:spPr>
              <a:xfrm>
                <a:off x="546100" y="2369885"/>
                <a:ext cx="5519932"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中國受測者認為旋轉控制器的使用要求高於英國受測者</a:t>
                </a:r>
              </a:p>
            </p:txBody>
          </p:sp>
        </p:grpSp>
      </p:grpSp>
      <p:grpSp>
        <p:nvGrpSpPr>
          <p:cNvPr id="39" name="群組 38">
            <a:extLst>
              <a:ext uri="{FF2B5EF4-FFF2-40B4-BE49-F238E27FC236}">
                <a16:creationId xmlns:a16="http://schemas.microsoft.com/office/drawing/2014/main" id="{DE0AD243-E0E7-937D-5593-356751895BF7}"/>
              </a:ext>
            </a:extLst>
          </p:cNvPr>
          <p:cNvGrpSpPr/>
          <p:nvPr/>
        </p:nvGrpSpPr>
        <p:grpSpPr>
          <a:xfrm>
            <a:off x="218899" y="2399562"/>
            <a:ext cx="11884461" cy="1029438"/>
            <a:chOff x="218899" y="3252303"/>
            <a:chExt cx="11884461" cy="1029438"/>
          </a:xfrm>
        </p:grpSpPr>
        <p:grpSp>
          <p:nvGrpSpPr>
            <p:cNvPr id="40" name="群組 39">
              <a:extLst>
                <a:ext uri="{FF2B5EF4-FFF2-40B4-BE49-F238E27FC236}">
                  <a16:creationId xmlns:a16="http://schemas.microsoft.com/office/drawing/2014/main" id="{390D4451-99B1-57AE-7EFC-B2E129F3F581}"/>
                </a:ext>
              </a:extLst>
            </p:cNvPr>
            <p:cNvGrpSpPr/>
            <p:nvPr/>
          </p:nvGrpSpPr>
          <p:grpSpPr>
            <a:xfrm>
              <a:off x="309860" y="3783229"/>
              <a:ext cx="4625625" cy="461665"/>
              <a:chOff x="5869144" y="1717477"/>
              <a:chExt cx="4487526" cy="461665"/>
            </a:xfrm>
          </p:grpSpPr>
          <p:sp>
            <p:nvSpPr>
              <p:cNvPr id="45" name="文字方塊 44">
                <a:extLst>
                  <a:ext uri="{FF2B5EF4-FFF2-40B4-BE49-F238E27FC236}">
                    <a16:creationId xmlns:a16="http://schemas.microsoft.com/office/drawing/2014/main" id="{B40DC179-8B43-6A3C-42F4-9106B35682D8}"/>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46" name="文字方塊 45">
                    <a:extLst>
                      <a:ext uri="{FF2B5EF4-FFF2-40B4-BE49-F238E27FC236}">
                        <a16:creationId xmlns:a16="http://schemas.microsoft.com/office/drawing/2014/main" id="{C46C1118-A3AE-E295-F128-0651591A0F99}"/>
                      </a:ext>
                    </a:extLst>
                  </p:cNvPr>
                  <p:cNvSpPr txBox="1"/>
                  <p:nvPr/>
                </p:nvSpPr>
                <p:spPr>
                  <a:xfrm>
                    <a:off x="6801297" y="1717477"/>
                    <a:ext cx="355537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(3,139) = 36.2 </a:t>
                    </a:r>
                    <a:r>
                      <a:rPr lang="zh-TW" altLang="en-US" sz="2400" dirty="0"/>
                      <a:t>； </a:t>
                    </a:r>
                    <a:r>
                      <a:rPr lang="en-US" altLang="zh-TW" sz="2400" dirty="0"/>
                      <a:t>P &lt; 0.001</a:t>
                    </a:r>
                    <a:endParaRPr lang="zh-TW" altLang="en-US" sz="2400" dirty="0"/>
                  </a:p>
                </p:txBody>
              </p:sp>
            </mc:Choice>
            <mc:Fallback xmlns="">
              <p:sp>
                <p:nvSpPr>
                  <p:cNvPr id="14" name="文字方塊 13">
                    <a:extLst>
                      <a:ext uri="{FF2B5EF4-FFF2-40B4-BE49-F238E27FC236}">
                        <a16:creationId xmlns:a16="http://schemas.microsoft.com/office/drawing/2014/main" id="{E2D3BAD9-4AB4-447E-A2BE-B2F5E131BD64}"/>
                      </a:ext>
                    </a:extLst>
                  </p:cNvPr>
                  <p:cNvSpPr txBox="1">
                    <a:spLocks noRot="1" noChangeAspect="1" noMove="1" noResize="1" noEditPoints="1" noAdjustHandles="1" noChangeArrowheads="1" noChangeShapeType="1" noTextEdit="1"/>
                  </p:cNvSpPr>
                  <p:nvPr/>
                </p:nvSpPr>
                <p:spPr>
                  <a:xfrm>
                    <a:off x="6801297" y="1717477"/>
                    <a:ext cx="3555373" cy="461665"/>
                  </a:xfrm>
                  <a:prstGeom prst="rect">
                    <a:avLst/>
                  </a:prstGeom>
                  <a:blipFill>
                    <a:blip r:embed="rId6"/>
                    <a:stretch>
                      <a:fillRect l="-332" t="-12000" r="-1495" b="-30667"/>
                    </a:stretch>
                  </a:blipFill>
                </p:spPr>
                <p:txBody>
                  <a:bodyPr/>
                  <a:lstStyle/>
                  <a:p>
                    <a:r>
                      <a:rPr lang="zh-TW" altLang="en-US">
                        <a:noFill/>
                      </a:rPr>
                      <a:t> </a:t>
                    </a:r>
                  </a:p>
                </p:txBody>
              </p:sp>
            </mc:Fallback>
          </mc:AlternateContent>
        </p:grpSp>
        <p:sp>
          <p:nvSpPr>
            <p:cNvPr id="41" name="文字方塊 40">
              <a:extLst>
                <a:ext uri="{FF2B5EF4-FFF2-40B4-BE49-F238E27FC236}">
                  <a16:creationId xmlns:a16="http://schemas.microsoft.com/office/drawing/2014/main" id="{0BA10612-CF83-9091-C193-8132C609716C}"/>
                </a:ext>
              </a:extLst>
            </p:cNvPr>
            <p:cNvSpPr txBox="1"/>
            <p:nvPr/>
          </p:nvSpPr>
          <p:spPr>
            <a:xfrm>
              <a:off x="218899" y="3252303"/>
              <a:ext cx="1142094"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42" name="群組 41">
              <a:extLst>
                <a:ext uri="{FF2B5EF4-FFF2-40B4-BE49-F238E27FC236}">
                  <a16:creationId xmlns:a16="http://schemas.microsoft.com/office/drawing/2014/main" id="{0098958E-C30A-4F10-3336-899E9ADBA2D4}"/>
                </a:ext>
              </a:extLst>
            </p:cNvPr>
            <p:cNvGrpSpPr/>
            <p:nvPr/>
          </p:nvGrpSpPr>
          <p:grpSpPr>
            <a:xfrm>
              <a:off x="4953261" y="3635410"/>
              <a:ext cx="7150099" cy="646331"/>
              <a:chOff x="546100" y="2335656"/>
              <a:chExt cx="6252961" cy="646331"/>
            </a:xfrm>
          </p:grpSpPr>
          <p:sp>
            <p:nvSpPr>
              <p:cNvPr id="43" name="矩形: 圓角 42">
                <a:extLst>
                  <a:ext uri="{FF2B5EF4-FFF2-40B4-BE49-F238E27FC236}">
                    <a16:creationId xmlns:a16="http://schemas.microsoft.com/office/drawing/2014/main" id="{0BA3DE79-DAA1-4F44-5379-D81DABF28F5D}"/>
                  </a:ext>
                </a:extLst>
              </p:cNvPr>
              <p:cNvSpPr/>
              <p:nvPr/>
            </p:nvSpPr>
            <p:spPr>
              <a:xfrm>
                <a:off x="546101" y="2335656"/>
                <a:ext cx="6252960" cy="64633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4" name="文字方塊 43">
                <a:extLst>
                  <a:ext uri="{FF2B5EF4-FFF2-40B4-BE49-F238E27FC236}">
                    <a16:creationId xmlns:a16="http://schemas.microsoft.com/office/drawing/2014/main" id="{56BF4189-0743-0147-D523-17699C302EC5}"/>
                  </a:ext>
                </a:extLst>
              </p:cNvPr>
              <p:cNvSpPr txBox="1"/>
              <p:nvPr/>
            </p:nvSpPr>
            <p:spPr>
              <a:xfrm>
                <a:off x="546100" y="2369885"/>
                <a:ext cx="6252960"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與其他設備相比，觸控板的要求最高，而觸控螢幕的要求最低</a:t>
                </a:r>
              </a:p>
            </p:txBody>
          </p:sp>
        </p:grpSp>
      </p:grpSp>
    </p:spTree>
    <p:extLst>
      <p:ext uri="{BB962C8B-B14F-4D97-AF65-F5344CB8AC3E}">
        <p14:creationId xmlns:p14="http://schemas.microsoft.com/office/powerpoint/2010/main" val="3656740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圖片 13">
            <a:extLst>
              <a:ext uri="{FF2B5EF4-FFF2-40B4-BE49-F238E27FC236}">
                <a16:creationId xmlns:a16="http://schemas.microsoft.com/office/drawing/2014/main" id="{A05329D1-C691-ECA2-D535-F7EC285716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2" y="1"/>
            <a:ext cx="12191996" cy="6857998"/>
          </a:xfrm>
          <a:prstGeom prst="rect">
            <a:avLst/>
          </a:prstGeom>
        </p:spPr>
      </p:pic>
      <p:sp>
        <p:nvSpPr>
          <p:cNvPr id="2" name="文字方塊 1">
            <a:extLst>
              <a:ext uri="{FF2B5EF4-FFF2-40B4-BE49-F238E27FC236}">
                <a16:creationId xmlns:a16="http://schemas.microsoft.com/office/drawing/2014/main" id="{2C0F5409-448A-1357-34EA-88A6A11D3B70}"/>
              </a:ext>
            </a:extLst>
          </p:cNvPr>
          <p:cNvSpPr txBox="1"/>
          <p:nvPr/>
        </p:nvSpPr>
        <p:spPr>
          <a:xfrm>
            <a:off x="139700" y="0"/>
            <a:ext cx="812800" cy="830997"/>
          </a:xfrm>
          <a:prstGeom prst="rect">
            <a:avLst/>
          </a:prstGeom>
          <a:noFill/>
        </p:spPr>
        <p:txBody>
          <a:bodyPr wrap="square" rtlCol="0">
            <a:spAutoFit/>
          </a:bodyPr>
          <a:lstStyle/>
          <a:p>
            <a:r>
              <a:rPr lang="en-US" altLang="zh-TW" sz="4800" b="1" dirty="0"/>
              <a:t>01</a:t>
            </a:r>
            <a:r>
              <a:rPr lang="zh-TW" altLang="en-US" sz="4800" b="1" dirty="0"/>
              <a:t> </a:t>
            </a:r>
          </a:p>
        </p:txBody>
      </p:sp>
      <p:sp>
        <p:nvSpPr>
          <p:cNvPr id="3" name="文字方塊 2">
            <a:extLst>
              <a:ext uri="{FF2B5EF4-FFF2-40B4-BE49-F238E27FC236}">
                <a16:creationId xmlns:a16="http://schemas.microsoft.com/office/drawing/2014/main" id="{BA040FA7-C9AB-65B3-774D-E51905A62F02}"/>
              </a:ext>
            </a:extLst>
          </p:cNvPr>
          <p:cNvSpPr txBox="1"/>
          <p:nvPr/>
        </p:nvSpPr>
        <p:spPr>
          <a:xfrm>
            <a:off x="1092198" y="30777"/>
            <a:ext cx="3106043" cy="769441"/>
          </a:xfrm>
          <a:prstGeom prst="rect">
            <a:avLst/>
          </a:prstGeom>
          <a:noFill/>
        </p:spPr>
        <p:txBody>
          <a:bodyPr wrap="none" rtlCol="0">
            <a:spAutoFit/>
          </a:bodyPr>
          <a:lstStyle/>
          <a:p>
            <a:r>
              <a:rPr lang="en-US" altLang="zh-TW" sz="4400" b="1" dirty="0"/>
              <a:t>Introduction</a:t>
            </a:r>
            <a:endParaRPr lang="zh-TW" altLang="en-US" sz="4400" b="1" dirty="0"/>
          </a:p>
        </p:txBody>
      </p:sp>
      <p:sp>
        <p:nvSpPr>
          <p:cNvPr id="10" name="文字方塊 9">
            <a:extLst>
              <a:ext uri="{FF2B5EF4-FFF2-40B4-BE49-F238E27FC236}">
                <a16:creationId xmlns:a16="http://schemas.microsoft.com/office/drawing/2014/main" id="{42C171DE-3965-67C2-7611-4C0F0095A904}"/>
              </a:ext>
            </a:extLst>
          </p:cNvPr>
          <p:cNvSpPr txBox="1"/>
          <p:nvPr/>
        </p:nvSpPr>
        <p:spPr>
          <a:xfrm>
            <a:off x="694266" y="1081175"/>
            <a:ext cx="10938933" cy="2240485"/>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觸控螢幕作為車輛的主要顯示和控制介面越來越普遍，它可以有效完成某些任務</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例如清單的選擇、音樂的選擇等</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。而觸控螢幕本質上會需要視覺注意，部分原因是設計師盲目堅持擬物化介面元素以取代按鈕，此缺乏真正的觸覺，表示駕駛員必須以視覺來定位螢幕上的資訊，這就可能會增加駕駛員和其他用路者的風險。</a:t>
            </a:r>
          </a:p>
        </p:txBody>
      </p:sp>
      <p:graphicFrame>
        <p:nvGraphicFramePr>
          <p:cNvPr id="11" name="表格 10">
            <a:extLst>
              <a:ext uri="{FF2B5EF4-FFF2-40B4-BE49-F238E27FC236}">
                <a16:creationId xmlns:a16="http://schemas.microsoft.com/office/drawing/2014/main" id="{7D79BAB6-FF75-3A64-A243-A1F4C61FCB0D}"/>
              </a:ext>
            </a:extLst>
          </p:cNvPr>
          <p:cNvGraphicFramePr>
            <a:graphicFrameLocks noGrp="1"/>
          </p:cNvGraphicFramePr>
          <p:nvPr>
            <p:extLst>
              <p:ext uri="{D42A27DB-BD31-4B8C-83A1-F6EECF244321}">
                <p14:modId xmlns:p14="http://schemas.microsoft.com/office/powerpoint/2010/main" val="3062700398"/>
              </p:ext>
            </p:extLst>
          </p:nvPr>
        </p:nvGraphicFramePr>
        <p:xfrm>
          <a:off x="139699" y="3624046"/>
          <a:ext cx="11912601" cy="3031490"/>
        </p:xfrm>
        <a:graphic>
          <a:graphicData uri="http://schemas.openxmlformats.org/drawingml/2006/table">
            <a:tbl>
              <a:tblPr firstRow="1" bandRow="1">
                <a:tableStyleId>{5C22544A-7EE6-4342-B048-85BDC9FD1C3A}</a:tableStyleId>
              </a:tblPr>
              <a:tblGrid>
                <a:gridCol w="2146300">
                  <a:extLst>
                    <a:ext uri="{9D8B030D-6E8A-4147-A177-3AD203B41FA5}">
                      <a16:colId xmlns:a16="http://schemas.microsoft.com/office/drawing/2014/main" val="3454800693"/>
                    </a:ext>
                  </a:extLst>
                </a:gridCol>
                <a:gridCol w="1016000">
                  <a:extLst>
                    <a:ext uri="{9D8B030D-6E8A-4147-A177-3AD203B41FA5}">
                      <a16:colId xmlns:a16="http://schemas.microsoft.com/office/drawing/2014/main" val="854391748"/>
                    </a:ext>
                  </a:extLst>
                </a:gridCol>
                <a:gridCol w="8750301">
                  <a:extLst>
                    <a:ext uri="{9D8B030D-6E8A-4147-A177-3AD203B41FA5}">
                      <a16:colId xmlns:a16="http://schemas.microsoft.com/office/drawing/2014/main" val="4286061107"/>
                    </a:ext>
                  </a:extLst>
                </a:gridCol>
              </a:tblGrid>
              <a:tr h="373501">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學者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年份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38831538"/>
                  </a:ext>
                </a:extLst>
              </a:tr>
              <a:tr h="403352">
                <a:tc>
                  <a:txBody>
                    <a:bodyPr/>
                    <a:lstStyle/>
                    <a:p>
                      <a:r>
                        <a:rPr lang="en-US" altLang="zh-TW" sz="2400" b="0" i="0" kern="1200" dirty="0">
                          <a:solidFill>
                            <a:schemeClr val="dk1"/>
                          </a:solidFill>
                          <a:effectLst/>
                          <a:latin typeface="+mn-lt"/>
                          <a:ea typeface="+mn-ea"/>
                          <a:cs typeface="+mn-cs"/>
                        </a:rPr>
                        <a:t>G. Burnett</a:t>
                      </a:r>
                      <a:r>
                        <a:rPr lang="zh-TW" altLang="en-US" sz="2400" b="0" i="0" kern="1200" dirty="0">
                          <a:solidFill>
                            <a:schemeClr val="dk1"/>
                          </a:solidFill>
                          <a:effectLst/>
                          <a:latin typeface="+mn-lt"/>
                          <a:ea typeface="+mn-ea"/>
                          <a:cs typeface="+mn-cs"/>
                        </a:rPr>
                        <a:t> </a:t>
                      </a:r>
                      <a:r>
                        <a:rPr lang="en-US" altLang="zh-TW" sz="2400" b="0" i="0" kern="1200" dirty="0">
                          <a:solidFill>
                            <a:schemeClr val="dk1"/>
                          </a:solidFill>
                          <a:effectLst/>
                          <a:latin typeface="+mn-lt"/>
                          <a:ea typeface="+mn-ea"/>
                          <a:cs typeface="+mn-cs"/>
                        </a:rPr>
                        <a:t>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2011</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200" b="1" dirty="0">
                          <a:solidFill>
                            <a:srgbClr val="FF0000"/>
                          </a:solidFill>
                          <a:latin typeface="微軟正黑體" panose="020B0604030504040204" pitchFamily="34" charset="-120"/>
                          <a:ea typeface="微軟正黑體" panose="020B0604030504040204" pitchFamily="34" charset="-120"/>
                        </a:rPr>
                        <a:t>觸摸螢幕</a:t>
                      </a:r>
                      <a:r>
                        <a:rPr lang="zh-TW" altLang="en-US" sz="2200" dirty="0">
                          <a:solidFill>
                            <a:sysClr val="windowText" lastClr="000000"/>
                          </a:solidFill>
                          <a:latin typeface="微軟正黑體" panose="020B0604030504040204" pitchFamily="34" charset="-120"/>
                          <a:ea typeface="微軟正黑體" panose="020B0604030504040204" pitchFamily="34" charset="-120"/>
                        </a:rPr>
                        <a:t>作為車輛的主要顯示和控制介面越來越普遍，與其他車載設備相比，它</a:t>
                      </a:r>
                      <a:r>
                        <a:rPr lang="zh-TW" altLang="en-US" sz="2200" b="1" dirty="0">
                          <a:solidFill>
                            <a:srgbClr val="FF0000"/>
                          </a:solidFill>
                          <a:latin typeface="微軟正黑體" panose="020B0604030504040204" pitchFamily="34" charset="-120"/>
                          <a:ea typeface="微軟正黑體" panose="020B0604030504040204" pitchFamily="34" charset="-120"/>
                        </a:rPr>
                        <a:t>可以更有效地完成某些任務，並吸引駕駛員更積極的回應</a:t>
                      </a:r>
                      <a:r>
                        <a:rPr lang="zh-TW" altLang="en-US" sz="2200" dirty="0">
                          <a:solidFill>
                            <a:sysClr val="windowText" lastClr="000000"/>
                          </a:solidFill>
                          <a:latin typeface="微軟正黑體" panose="020B0604030504040204" pitchFamily="34" charset="-120"/>
                          <a:ea typeface="微軟正黑體" panose="020B0604030504040204" pitchFamily="34" charset="-12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8000452"/>
                  </a:ext>
                </a:extLst>
              </a:tr>
              <a:tr h="373501">
                <a:tc>
                  <a:txBody>
                    <a:bodyPr/>
                    <a:lstStyle/>
                    <a:p>
                      <a:pPr algn="ctr"/>
                      <a:r>
                        <a:rPr lang="en-US" altLang="zh-TW" sz="2400" b="0" i="0" kern="1200" dirty="0">
                          <a:solidFill>
                            <a:schemeClr val="dk1"/>
                          </a:solidFill>
                          <a:effectLst/>
                          <a:latin typeface="+mn-lt"/>
                          <a:ea typeface="微軟正黑體" panose="020B0604030504040204" pitchFamily="34" charset="-120"/>
                          <a:cs typeface="+mn-cs"/>
                        </a:rPr>
                        <a:t>NHTSA</a:t>
                      </a:r>
                      <a:r>
                        <a:rPr lang="zh-TW" altLang="en-US" sz="2400" b="0" i="0" kern="1200" dirty="0">
                          <a:solidFill>
                            <a:schemeClr val="dk1"/>
                          </a:solidFill>
                          <a:effectLst/>
                          <a:latin typeface="+mn-lt"/>
                          <a:ea typeface="微軟正黑體" panose="020B0604030504040204" pitchFamily="34" charset="-120"/>
                          <a:cs typeface="+mn-cs"/>
                        </a:rPr>
                        <a:t> </a:t>
                      </a:r>
                      <a:endParaRPr lang="en-US" altLang="zh-TW" sz="2400" b="0" i="0" kern="1200" dirty="0">
                        <a:solidFill>
                          <a:schemeClr val="dk1"/>
                        </a:solidFill>
                        <a:effectLst/>
                        <a:latin typeface="+mn-lt"/>
                        <a:ea typeface="微軟正黑體" panose="020B0604030504040204" pitchFamily="34" charset="-120"/>
                        <a:cs typeface="+mn-cs"/>
                      </a:endParaRPr>
                    </a:p>
                    <a:p>
                      <a:pPr algn="ctr"/>
                      <a:r>
                        <a:rPr lang="en-US" altLang="zh-TW" sz="2000" b="0" i="0" kern="1200" dirty="0">
                          <a:solidFill>
                            <a:schemeClr val="dk1"/>
                          </a:solidFill>
                          <a:effectLst/>
                          <a:latin typeface="微軟正黑體" panose="020B0604030504040204" pitchFamily="34" charset="-120"/>
                          <a:ea typeface="微軟正黑體" panose="020B0604030504040204" pitchFamily="34" charset="-120"/>
                          <a:cs typeface="+mn-cs"/>
                        </a:rPr>
                        <a:t>(</a:t>
                      </a:r>
                      <a:r>
                        <a:rPr lang="zh-TW" altLang="en-US" sz="2000" b="0" i="0" kern="1200" dirty="0">
                          <a:solidFill>
                            <a:schemeClr val="dk1"/>
                          </a:solidFill>
                          <a:effectLst/>
                          <a:latin typeface="微軟正黑體" panose="020B0604030504040204" pitchFamily="34" charset="-120"/>
                          <a:ea typeface="微軟正黑體" panose="020B0604030504040204" pitchFamily="34" charset="-120"/>
                          <a:cs typeface="+mn-cs"/>
                        </a:rPr>
                        <a:t>美國國家公路交通安全管理局</a:t>
                      </a:r>
                      <a:r>
                        <a:rPr lang="en-US" altLang="zh-TW" sz="2000" b="0" i="0" kern="1200" dirty="0">
                          <a:solidFill>
                            <a:schemeClr val="dk1"/>
                          </a:solidFill>
                          <a:effectLst/>
                          <a:latin typeface="微軟正黑體" panose="020B0604030504040204" pitchFamily="34" charset="-120"/>
                          <a:ea typeface="微軟正黑體" panose="020B0604030504040204" pitchFamily="34" charset="-120"/>
                          <a:cs typeface="+mn-cs"/>
                        </a:rPr>
                        <a:t>)</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2013</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200" dirty="0">
                          <a:solidFill>
                            <a:sysClr val="windowText" lastClr="000000"/>
                          </a:solidFill>
                          <a:latin typeface="微軟正黑體" panose="020B0604030504040204" pitchFamily="34" charset="-120"/>
                          <a:ea typeface="微軟正黑體" panose="020B0604030504040204" pitchFamily="34" charset="-120"/>
                        </a:rPr>
                        <a:t>常見的車載輔助控制和訊息娛樂如果再以</a:t>
                      </a:r>
                      <a:r>
                        <a:rPr lang="zh-TW" altLang="en-US" sz="2200" b="1" dirty="0">
                          <a:solidFill>
                            <a:srgbClr val="FF0000"/>
                          </a:solidFill>
                          <a:latin typeface="微軟正黑體" panose="020B0604030504040204" pitchFamily="34" charset="-120"/>
                          <a:ea typeface="微軟正黑體" panose="020B0604030504040204" pitchFamily="34" charset="-120"/>
                        </a:rPr>
                        <a:t>觸摸螢幕為中心的系統上呈現服務</a:t>
                      </a:r>
                      <a:r>
                        <a:rPr lang="zh-TW" altLang="en-US" sz="2200" dirty="0">
                          <a:solidFill>
                            <a:sysClr val="windowText" lastClr="000000"/>
                          </a:solidFill>
                          <a:latin typeface="微軟正黑體" panose="020B0604030504040204" pitchFamily="34" charset="-120"/>
                          <a:ea typeface="微軟正黑體" panose="020B0604030504040204" pitchFamily="34" charset="-120"/>
                        </a:rPr>
                        <a:t>，可能需要過多的</a:t>
                      </a:r>
                      <a:r>
                        <a:rPr lang="zh-TW" altLang="en-US" sz="2200" b="1" dirty="0">
                          <a:solidFill>
                            <a:srgbClr val="FF0000"/>
                          </a:solidFill>
                          <a:latin typeface="微軟正黑體" panose="020B0604030504040204" pitchFamily="34" charset="-120"/>
                          <a:ea typeface="微軟正黑體" panose="020B0604030504040204" pitchFamily="34" charset="-120"/>
                        </a:rPr>
                        <a:t>視覺關注</a:t>
                      </a:r>
                      <a:r>
                        <a:rPr lang="zh-TW" altLang="en-US" sz="2200" dirty="0">
                          <a:solidFill>
                            <a:sysClr val="windowText" lastClr="000000"/>
                          </a:solidFill>
                          <a:latin typeface="微軟正黑體" panose="020B0604030504040204" pitchFamily="34" charset="-120"/>
                          <a:ea typeface="微軟正黑體" panose="020B0604030504040204" pitchFamily="34" charset="-120"/>
                        </a:rPr>
                        <a:t>。這可能會對駕駛性能和車輛控制</a:t>
                      </a:r>
                      <a:r>
                        <a:rPr lang="zh-TW" altLang="en-US" sz="2200" b="1" dirty="0">
                          <a:solidFill>
                            <a:srgbClr val="FF0000"/>
                          </a:solidFill>
                          <a:latin typeface="微軟正黑體" panose="020B0604030504040204" pitchFamily="34" charset="-120"/>
                          <a:ea typeface="微軟正黑體" panose="020B0604030504040204" pitchFamily="34" charset="-120"/>
                        </a:rPr>
                        <a:t>產生有害影響</a:t>
                      </a:r>
                      <a:r>
                        <a:rPr lang="zh-TW" altLang="en-US" sz="2200" dirty="0">
                          <a:solidFill>
                            <a:sysClr val="windowText" lastClr="000000"/>
                          </a:solidFill>
                          <a:latin typeface="微軟正黑體" panose="020B0604030504040204" pitchFamily="34" charset="-120"/>
                          <a:ea typeface="微軟正黑體" panose="020B0604030504040204" pitchFamily="34" charset="-120"/>
                        </a:rPr>
                        <a:t>，從而增加駕駛員和其他道路使用者的風險。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386404"/>
                  </a:ext>
                </a:extLst>
              </a:tr>
            </a:tbl>
          </a:graphicData>
        </a:graphic>
      </p:graphicFrame>
      <p:sp>
        <p:nvSpPr>
          <p:cNvPr id="12" name="文字方塊 11">
            <a:extLst>
              <a:ext uri="{FF2B5EF4-FFF2-40B4-BE49-F238E27FC236}">
                <a16:creationId xmlns:a16="http://schemas.microsoft.com/office/drawing/2014/main" id="{F97FFD0E-6C4F-765A-A357-DE07EE85B75C}"/>
              </a:ext>
            </a:extLst>
          </p:cNvPr>
          <p:cNvSpPr txBox="1"/>
          <p:nvPr/>
        </p:nvSpPr>
        <p:spPr>
          <a:xfrm>
            <a:off x="4198241" y="92331"/>
            <a:ext cx="1423788" cy="646331"/>
          </a:xfrm>
          <a:prstGeom prst="rect">
            <a:avLst/>
          </a:prstGeom>
          <a:noFill/>
        </p:spPr>
        <p:txBody>
          <a:bodyPr wrap="non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動機</a:t>
            </a:r>
          </a:p>
        </p:txBody>
      </p:sp>
    </p:spTree>
    <p:extLst>
      <p:ext uri="{BB962C8B-B14F-4D97-AF65-F5344CB8AC3E}">
        <p14:creationId xmlns:p14="http://schemas.microsoft.com/office/powerpoint/2010/main" val="3688953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F8783B75-8E3C-248C-0869-176A0D50D545}"/>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3" name="文字方塊 2">
            <a:extLst>
              <a:ext uri="{FF2B5EF4-FFF2-40B4-BE49-F238E27FC236}">
                <a16:creationId xmlns:a16="http://schemas.microsoft.com/office/drawing/2014/main" id="{C84AEFC1-DEEF-704D-F887-482960B79BFF}"/>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4" name="文字方塊 3">
            <a:extLst>
              <a:ext uri="{FF2B5EF4-FFF2-40B4-BE49-F238E27FC236}">
                <a16:creationId xmlns:a16="http://schemas.microsoft.com/office/drawing/2014/main" id="{36F0248E-E534-D58B-50DA-27679263C6F2}"/>
              </a:ext>
            </a:extLst>
          </p:cNvPr>
          <p:cNvSpPr txBox="1"/>
          <p:nvPr/>
        </p:nvSpPr>
        <p:spPr>
          <a:xfrm>
            <a:off x="5915920" y="92331"/>
            <a:ext cx="3578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情緒反應</a:t>
            </a:r>
            <a:r>
              <a:rPr lang="en-US" altLang="zh-TW" sz="3600" b="1" dirty="0">
                <a:latin typeface="微軟正黑體" panose="020B0604030504040204" pitchFamily="34" charset="-120"/>
                <a:ea typeface="微軟正黑體" panose="020B0604030504040204" pitchFamily="34" charset="-120"/>
              </a:rPr>
              <a:t>(</a:t>
            </a:r>
            <a:r>
              <a:rPr lang="en-US" altLang="zh-TW" sz="3600" b="1" dirty="0">
                <a:ea typeface="微軟正黑體" panose="020B0604030504040204" pitchFamily="34" charset="-120"/>
              </a:rPr>
              <a:t>SAM</a:t>
            </a:r>
            <a:r>
              <a:rPr lang="en-US" altLang="zh-TW" sz="3600" b="1" dirty="0">
                <a:latin typeface="微軟正黑體" panose="020B0604030504040204" pitchFamily="34" charset="-120"/>
                <a:ea typeface="微軟正黑體" panose="020B0604030504040204" pitchFamily="34" charset="-120"/>
              </a:rPr>
              <a:t>)</a:t>
            </a:r>
            <a:endParaRPr lang="zh-TW" altLang="en-US" sz="3600" b="1" dirty="0">
              <a:latin typeface="微軟正黑體" panose="020B0604030504040204" pitchFamily="34" charset="-120"/>
              <a:ea typeface="微軟正黑體" panose="020B0604030504040204" pitchFamily="34" charset="-120"/>
            </a:endParaRPr>
          </a:p>
        </p:txBody>
      </p:sp>
      <p:pic>
        <p:nvPicPr>
          <p:cNvPr id="5" name="Picture 2" descr="圖 8">
            <a:extLst>
              <a:ext uri="{FF2B5EF4-FFF2-40B4-BE49-F238E27FC236}">
                <a16:creationId xmlns:a16="http://schemas.microsoft.com/office/drawing/2014/main" id="{8D51409C-0815-A40C-3C9D-8E73DDBCAE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0333" y="2630260"/>
            <a:ext cx="5411806" cy="3012905"/>
          </a:xfrm>
          <a:prstGeom prst="rect">
            <a:avLst/>
          </a:prstGeom>
          <a:noFill/>
          <a:extLst>
            <a:ext uri="{909E8E84-426E-40DD-AFC4-6F175D3DCCD1}">
              <a14:hiddenFill xmlns:a14="http://schemas.microsoft.com/office/drawing/2010/main">
                <a:solidFill>
                  <a:srgbClr val="FFFFFF"/>
                </a:solidFill>
              </a14:hiddenFill>
            </a:ext>
          </a:extLst>
        </p:spPr>
      </p:pic>
      <p:grpSp>
        <p:nvGrpSpPr>
          <p:cNvPr id="6" name="群組 5">
            <a:extLst>
              <a:ext uri="{FF2B5EF4-FFF2-40B4-BE49-F238E27FC236}">
                <a16:creationId xmlns:a16="http://schemas.microsoft.com/office/drawing/2014/main" id="{7C655B07-339D-9AD0-2CCA-2EA6C2AFA2AE}"/>
              </a:ext>
            </a:extLst>
          </p:cNvPr>
          <p:cNvGrpSpPr/>
          <p:nvPr/>
        </p:nvGrpSpPr>
        <p:grpSpPr>
          <a:xfrm>
            <a:off x="241251" y="1131091"/>
            <a:ext cx="11862109" cy="1218334"/>
            <a:chOff x="241251" y="1131091"/>
            <a:chExt cx="11862109" cy="1218334"/>
          </a:xfrm>
        </p:grpSpPr>
        <p:sp>
          <p:nvSpPr>
            <p:cNvPr id="7" name="文字方塊 6">
              <a:extLst>
                <a:ext uri="{FF2B5EF4-FFF2-40B4-BE49-F238E27FC236}">
                  <a16:creationId xmlns:a16="http://schemas.microsoft.com/office/drawing/2014/main" id="{B4FDB2EF-9141-9287-351A-2052D2F73744}"/>
                </a:ext>
              </a:extLst>
            </p:cNvPr>
            <p:cNvSpPr txBox="1"/>
            <p:nvPr/>
          </p:nvSpPr>
          <p:spPr>
            <a:xfrm>
              <a:off x="241251" y="1131091"/>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交互作用</a:t>
              </a:r>
            </a:p>
          </p:txBody>
        </p:sp>
        <p:grpSp>
          <p:nvGrpSpPr>
            <p:cNvPr id="8" name="群組 7">
              <a:extLst>
                <a:ext uri="{FF2B5EF4-FFF2-40B4-BE49-F238E27FC236}">
                  <a16:creationId xmlns:a16="http://schemas.microsoft.com/office/drawing/2014/main" id="{E2898F2A-916B-BD51-1167-91EBFCBCA74F}"/>
                </a:ext>
              </a:extLst>
            </p:cNvPr>
            <p:cNvGrpSpPr/>
            <p:nvPr/>
          </p:nvGrpSpPr>
          <p:grpSpPr>
            <a:xfrm>
              <a:off x="303402" y="1795428"/>
              <a:ext cx="5243171" cy="461666"/>
              <a:chOff x="5780897" y="1661992"/>
              <a:chExt cx="5243171" cy="461666"/>
            </a:xfrm>
          </p:grpSpPr>
          <p:sp>
            <p:nvSpPr>
              <p:cNvPr id="13" name="文字方塊 12">
                <a:extLst>
                  <a:ext uri="{FF2B5EF4-FFF2-40B4-BE49-F238E27FC236}">
                    <a16:creationId xmlns:a16="http://schemas.microsoft.com/office/drawing/2014/main" id="{D4B17B21-E768-638F-F6AA-3F6D9F08D591}"/>
                  </a:ext>
                </a:extLst>
              </p:cNvPr>
              <p:cNvSpPr txBox="1"/>
              <p:nvPr/>
            </p:nvSpPr>
            <p:spPr>
              <a:xfrm>
                <a:off x="5780897" y="1661992"/>
                <a:ext cx="172354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國家與設備</a:t>
                </a:r>
              </a:p>
            </p:txBody>
          </p:sp>
          <mc:AlternateContent xmlns:mc="http://schemas.openxmlformats.org/markup-compatibility/2006" xmlns:a14="http://schemas.microsoft.com/office/drawing/2010/main">
            <mc:Choice Requires="a14">
              <p:sp>
                <p:nvSpPr>
                  <p:cNvPr id="14" name="文字方塊 13">
                    <a:extLst>
                      <a:ext uri="{FF2B5EF4-FFF2-40B4-BE49-F238E27FC236}">
                        <a16:creationId xmlns:a16="http://schemas.microsoft.com/office/drawing/2014/main" id="{DD7F284E-BA1F-99AB-2A2B-32E31D08BB73}"/>
                      </a:ext>
                    </a:extLst>
                  </p:cNvPr>
                  <p:cNvSpPr txBox="1"/>
                  <p:nvPr/>
                </p:nvSpPr>
                <p:spPr>
                  <a:xfrm>
                    <a:off x="7514774" y="1661993"/>
                    <a:ext cx="3509294"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(3,138) = 5.5 </a:t>
                    </a:r>
                    <a:r>
                      <a:rPr lang="zh-TW" altLang="en-US" sz="2400" dirty="0"/>
                      <a:t>； </a:t>
                    </a:r>
                    <a:r>
                      <a:rPr lang="en-US" altLang="zh-TW" sz="2400" dirty="0"/>
                      <a:t>P = 0.001</a:t>
                    </a:r>
                    <a:endParaRPr lang="zh-TW" altLang="en-US" sz="2400" dirty="0"/>
                  </a:p>
                </p:txBody>
              </p:sp>
            </mc:Choice>
            <mc:Fallback xmlns="">
              <p:sp>
                <p:nvSpPr>
                  <p:cNvPr id="15" name="文字方塊 14">
                    <a:extLst>
                      <a:ext uri="{FF2B5EF4-FFF2-40B4-BE49-F238E27FC236}">
                        <a16:creationId xmlns:a16="http://schemas.microsoft.com/office/drawing/2014/main" id="{C5FDBB9E-F206-4210-A95D-01E03F535FE7}"/>
                      </a:ext>
                    </a:extLst>
                  </p:cNvPr>
                  <p:cNvSpPr txBox="1">
                    <a:spLocks noRot="1" noChangeAspect="1" noMove="1" noResize="1" noEditPoints="1" noAdjustHandles="1" noChangeArrowheads="1" noChangeShapeType="1" noTextEdit="1"/>
                  </p:cNvSpPr>
                  <p:nvPr/>
                </p:nvSpPr>
                <p:spPr>
                  <a:xfrm>
                    <a:off x="7514774" y="1661993"/>
                    <a:ext cx="3509294" cy="461665"/>
                  </a:xfrm>
                  <a:prstGeom prst="rect">
                    <a:avLst/>
                  </a:prstGeom>
                  <a:blipFill>
                    <a:blip r:embed="rId5"/>
                    <a:stretch>
                      <a:fillRect l="-347" t="-12000" r="-1736" b="-30667"/>
                    </a:stretch>
                  </a:blipFill>
                </p:spPr>
                <p:txBody>
                  <a:bodyPr/>
                  <a:lstStyle/>
                  <a:p>
                    <a:r>
                      <a:rPr lang="zh-TW" altLang="en-US">
                        <a:noFill/>
                      </a:rPr>
                      <a:t> </a:t>
                    </a:r>
                  </a:p>
                </p:txBody>
              </p:sp>
            </mc:Fallback>
          </mc:AlternateContent>
        </p:grpSp>
        <p:grpSp>
          <p:nvGrpSpPr>
            <p:cNvPr id="10" name="群組 9">
              <a:extLst>
                <a:ext uri="{FF2B5EF4-FFF2-40B4-BE49-F238E27FC236}">
                  <a16:creationId xmlns:a16="http://schemas.microsoft.com/office/drawing/2014/main" id="{355A4BA8-7BBA-20E9-FB57-57A3B83C7AEE}"/>
                </a:ext>
              </a:extLst>
            </p:cNvPr>
            <p:cNvGrpSpPr/>
            <p:nvPr/>
          </p:nvGrpSpPr>
          <p:grpSpPr>
            <a:xfrm>
              <a:off x="5791461" y="1703094"/>
              <a:ext cx="6311899" cy="646331"/>
              <a:chOff x="546100" y="2335656"/>
              <a:chExt cx="5519932" cy="646331"/>
            </a:xfrm>
          </p:grpSpPr>
          <p:sp>
            <p:nvSpPr>
              <p:cNvPr id="11" name="矩形: 圓角 10">
                <a:extLst>
                  <a:ext uri="{FF2B5EF4-FFF2-40B4-BE49-F238E27FC236}">
                    <a16:creationId xmlns:a16="http://schemas.microsoft.com/office/drawing/2014/main" id="{FD76C70D-58CF-6862-EC2E-1D95B131D181}"/>
                  </a:ext>
                </a:extLst>
              </p:cNvPr>
              <p:cNvSpPr/>
              <p:nvPr/>
            </p:nvSpPr>
            <p:spPr>
              <a:xfrm>
                <a:off x="546101" y="2335656"/>
                <a:ext cx="5519931" cy="64633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文字方塊 11">
                <a:extLst>
                  <a:ext uri="{FF2B5EF4-FFF2-40B4-BE49-F238E27FC236}">
                    <a16:creationId xmlns:a16="http://schemas.microsoft.com/office/drawing/2014/main" id="{83B4747D-BE68-3869-196D-F80F10E31702}"/>
                  </a:ext>
                </a:extLst>
              </p:cNvPr>
              <p:cNvSpPr txBox="1"/>
              <p:nvPr/>
            </p:nvSpPr>
            <p:spPr>
              <a:xfrm>
                <a:off x="546100" y="2410099"/>
                <a:ext cx="5519932"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中國受測者對新設備的總體興奮程度高於英國受測者</a:t>
                </a:r>
              </a:p>
            </p:txBody>
          </p:sp>
        </p:grpSp>
      </p:grpSp>
      <p:grpSp>
        <p:nvGrpSpPr>
          <p:cNvPr id="15" name="群組 14">
            <a:extLst>
              <a:ext uri="{FF2B5EF4-FFF2-40B4-BE49-F238E27FC236}">
                <a16:creationId xmlns:a16="http://schemas.microsoft.com/office/drawing/2014/main" id="{BDDD86F1-3E53-9795-9660-07C9E4FA3DD1}"/>
              </a:ext>
            </a:extLst>
          </p:cNvPr>
          <p:cNvGrpSpPr/>
          <p:nvPr/>
        </p:nvGrpSpPr>
        <p:grpSpPr>
          <a:xfrm>
            <a:off x="309861" y="2930488"/>
            <a:ext cx="4470133" cy="461665"/>
            <a:chOff x="5869144" y="1717477"/>
            <a:chExt cx="4336676" cy="461665"/>
          </a:xfrm>
        </p:grpSpPr>
        <p:sp>
          <p:nvSpPr>
            <p:cNvPr id="16" name="文字方塊 15">
              <a:extLst>
                <a:ext uri="{FF2B5EF4-FFF2-40B4-BE49-F238E27FC236}">
                  <a16:creationId xmlns:a16="http://schemas.microsoft.com/office/drawing/2014/main" id="{A97351AA-E07C-B505-8E46-409CB929E57F}"/>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a:t>
              </a:r>
            </a:p>
          </p:txBody>
        </p:sp>
        <mc:AlternateContent xmlns:mc="http://schemas.openxmlformats.org/markup-compatibility/2006" xmlns:a14="http://schemas.microsoft.com/office/drawing/2010/main">
          <mc:Choice Requires="a14">
            <p:sp>
              <p:nvSpPr>
                <p:cNvPr id="17" name="文字方塊 16">
                  <a:extLst>
                    <a:ext uri="{FF2B5EF4-FFF2-40B4-BE49-F238E27FC236}">
                      <a16:creationId xmlns:a16="http://schemas.microsoft.com/office/drawing/2014/main" id="{DF1B27BF-E4EF-46CA-A113-CF4393E10E1D}"/>
                    </a:ext>
                  </a:extLst>
                </p:cNvPr>
                <p:cNvSpPr txBox="1"/>
                <p:nvPr/>
              </p:nvSpPr>
              <p:spPr>
                <a:xfrm>
                  <a:off x="6801297" y="1717477"/>
                  <a:ext cx="340452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(1,46) = 15.9 </a:t>
                  </a:r>
                  <a:r>
                    <a:rPr lang="zh-TW" altLang="en-US" sz="2400" dirty="0"/>
                    <a:t>； </a:t>
                  </a:r>
                  <a:r>
                    <a:rPr lang="en-US" altLang="zh-TW" sz="2400" dirty="0"/>
                    <a:t>P &lt; 0.001</a:t>
                  </a:r>
                  <a:endParaRPr lang="zh-TW" altLang="en-US" sz="2400" dirty="0"/>
                </a:p>
              </p:txBody>
            </p:sp>
          </mc:Choice>
          <mc:Fallback xmlns="">
            <p:sp>
              <p:nvSpPr>
                <p:cNvPr id="23" name="文字方塊 22">
                  <a:extLst>
                    <a:ext uri="{FF2B5EF4-FFF2-40B4-BE49-F238E27FC236}">
                      <a16:creationId xmlns:a16="http://schemas.microsoft.com/office/drawing/2014/main" id="{A2DE4BD9-018B-4165-8738-28352A8E4E65}"/>
                    </a:ext>
                  </a:extLst>
                </p:cNvPr>
                <p:cNvSpPr txBox="1">
                  <a:spLocks noRot="1" noChangeAspect="1" noMove="1" noResize="1" noEditPoints="1" noAdjustHandles="1" noChangeArrowheads="1" noChangeShapeType="1" noTextEdit="1"/>
                </p:cNvSpPr>
                <p:nvPr/>
              </p:nvSpPr>
              <p:spPr>
                <a:xfrm>
                  <a:off x="6801297" y="1717477"/>
                  <a:ext cx="3404523" cy="461665"/>
                </a:xfrm>
                <a:prstGeom prst="rect">
                  <a:avLst/>
                </a:prstGeom>
                <a:blipFill>
                  <a:blip r:embed="rId6"/>
                  <a:stretch>
                    <a:fillRect l="-347" t="-12000" r="-1736" b="-30667"/>
                  </a:stretch>
                </a:blipFill>
              </p:spPr>
              <p:txBody>
                <a:bodyPr/>
                <a:lstStyle/>
                <a:p>
                  <a:r>
                    <a:rPr lang="zh-TW" altLang="en-US">
                      <a:noFill/>
                    </a:rPr>
                    <a:t> </a:t>
                  </a:r>
                </a:p>
              </p:txBody>
            </p:sp>
          </mc:Fallback>
        </mc:AlternateContent>
      </p:grpSp>
      <p:sp>
        <p:nvSpPr>
          <p:cNvPr id="18" name="文字方塊 17">
            <a:extLst>
              <a:ext uri="{FF2B5EF4-FFF2-40B4-BE49-F238E27FC236}">
                <a16:creationId xmlns:a16="http://schemas.microsoft.com/office/drawing/2014/main" id="{996414C0-7CC1-75DB-394A-0BDC3884A9FD}"/>
              </a:ext>
            </a:extLst>
          </p:cNvPr>
          <p:cNvSpPr txBox="1"/>
          <p:nvPr/>
        </p:nvSpPr>
        <p:spPr>
          <a:xfrm>
            <a:off x="218899" y="2399562"/>
            <a:ext cx="1142094"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19" name="群組 18">
            <a:extLst>
              <a:ext uri="{FF2B5EF4-FFF2-40B4-BE49-F238E27FC236}">
                <a16:creationId xmlns:a16="http://schemas.microsoft.com/office/drawing/2014/main" id="{73CCE010-4878-1944-32F0-70929777557C}"/>
              </a:ext>
            </a:extLst>
          </p:cNvPr>
          <p:cNvGrpSpPr/>
          <p:nvPr/>
        </p:nvGrpSpPr>
        <p:grpSpPr>
          <a:xfrm>
            <a:off x="309861" y="3621354"/>
            <a:ext cx="5723625" cy="1808451"/>
            <a:chOff x="309861" y="3834714"/>
            <a:chExt cx="5723625" cy="1808451"/>
          </a:xfrm>
        </p:grpSpPr>
        <p:grpSp>
          <p:nvGrpSpPr>
            <p:cNvPr id="20" name="群組 19">
              <a:extLst>
                <a:ext uri="{FF2B5EF4-FFF2-40B4-BE49-F238E27FC236}">
                  <a16:creationId xmlns:a16="http://schemas.microsoft.com/office/drawing/2014/main" id="{7BCAAC45-F81F-D73F-DD19-653E3F6F45A6}"/>
                </a:ext>
              </a:extLst>
            </p:cNvPr>
            <p:cNvGrpSpPr/>
            <p:nvPr/>
          </p:nvGrpSpPr>
          <p:grpSpPr>
            <a:xfrm>
              <a:off x="1407861" y="3834714"/>
              <a:ext cx="4625625" cy="461665"/>
              <a:chOff x="5869144" y="1717477"/>
              <a:chExt cx="4487526" cy="461665"/>
            </a:xfrm>
          </p:grpSpPr>
          <p:sp>
            <p:nvSpPr>
              <p:cNvPr id="28" name="文字方塊 27">
                <a:extLst>
                  <a:ext uri="{FF2B5EF4-FFF2-40B4-BE49-F238E27FC236}">
                    <a16:creationId xmlns:a16="http://schemas.microsoft.com/office/drawing/2014/main" id="{80632F13-7F62-E1F3-25A1-34715D0F9241}"/>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快樂</a:t>
                </a:r>
              </a:p>
            </p:txBody>
          </p:sp>
          <mc:AlternateContent xmlns:mc="http://schemas.openxmlformats.org/markup-compatibility/2006" xmlns:a14="http://schemas.microsoft.com/office/drawing/2010/main">
            <mc:Choice Requires="a14">
              <p:sp>
                <p:nvSpPr>
                  <p:cNvPr id="29" name="文字方塊 28">
                    <a:extLst>
                      <a:ext uri="{FF2B5EF4-FFF2-40B4-BE49-F238E27FC236}">
                        <a16:creationId xmlns:a16="http://schemas.microsoft.com/office/drawing/2014/main" id="{E8A850E4-FFBA-2911-82FD-07A9A339F68F}"/>
                      </a:ext>
                    </a:extLst>
                  </p:cNvPr>
                  <p:cNvSpPr txBox="1"/>
                  <p:nvPr/>
                </p:nvSpPr>
                <p:spPr>
                  <a:xfrm>
                    <a:off x="6801297" y="1717477"/>
                    <a:ext cx="355537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(3,138) = 37.4 </a:t>
                    </a:r>
                    <a:r>
                      <a:rPr lang="zh-TW" altLang="en-US" sz="2400" dirty="0"/>
                      <a:t>； </a:t>
                    </a:r>
                    <a:r>
                      <a:rPr lang="en-US" altLang="zh-TW" sz="2400" dirty="0"/>
                      <a:t>P &lt; 0.001</a:t>
                    </a:r>
                    <a:endParaRPr lang="zh-TW" altLang="en-US" sz="2400" dirty="0"/>
                  </a:p>
                </p:txBody>
              </p:sp>
            </mc:Choice>
            <mc:Fallback xmlns="">
              <p:sp>
                <p:nvSpPr>
                  <p:cNvPr id="26" name="文字方塊 25">
                    <a:extLst>
                      <a:ext uri="{FF2B5EF4-FFF2-40B4-BE49-F238E27FC236}">
                        <a16:creationId xmlns:a16="http://schemas.microsoft.com/office/drawing/2014/main" id="{C44BBBD9-28AA-470B-803D-331F6B4A8DA4}"/>
                      </a:ext>
                    </a:extLst>
                  </p:cNvPr>
                  <p:cNvSpPr txBox="1">
                    <a:spLocks noRot="1" noChangeAspect="1" noMove="1" noResize="1" noEditPoints="1" noAdjustHandles="1" noChangeArrowheads="1" noChangeShapeType="1" noTextEdit="1"/>
                  </p:cNvSpPr>
                  <p:nvPr/>
                </p:nvSpPr>
                <p:spPr>
                  <a:xfrm>
                    <a:off x="6801297" y="1717477"/>
                    <a:ext cx="3555373" cy="461665"/>
                  </a:xfrm>
                  <a:prstGeom prst="rect">
                    <a:avLst/>
                  </a:prstGeom>
                  <a:blipFill>
                    <a:blip r:embed="rId7"/>
                    <a:stretch>
                      <a:fillRect l="-499" t="-11842" r="-1498" b="-28947"/>
                    </a:stretch>
                  </a:blipFill>
                </p:spPr>
                <p:txBody>
                  <a:bodyPr/>
                  <a:lstStyle/>
                  <a:p>
                    <a:r>
                      <a:rPr lang="zh-TW" altLang="en-US">
                        <a:noFill/>
                      </a:rPr>
                      <a:t> </a:t>
                    </a:r>
                  </a:p>
                </p:txBody>
              </p:sp>
            </mc:Fallback>
          </mc:AlternateContent>
        </p:grpSp>
        <p:grpSp>
          <p:nvGrpSpPr>
            <p:cNvPr id="21" name="群組 20">
              <a:extLst>
                <a:ext uri="{FF2B5EF4-FFF2-40B4-BE49-F238E27FC236}">
                  <a16:creationId xmlns:a16="http://schemas.microsoft.com/office/drawing/2014/main" id="{38BF3DD3-6E41-06E0-B0A9-2668F23E77B4}"/>
                </a:ext>
              </a:extLst>
            </p:cNvPr>
            <p:cNvGrpSpPr/>
            <p:nvPr/>
          </p:nvGrpSpPr>
          <p:grpSpPr>
            <a:xfrm>
              <a:off x="1407861" y="4508107"/>
              <a:ext cx="4625625" cy="461665"/>
              <a:chOff x="5869144" y="1717477"/>
              <a:chExt cx="4487526" cy="461665"/>
            </a:xfrm>
          </p:grpSpPr>
          <p:sp>
            <p:nvSpPr>
              <p:cNvPr id="26" name="文字方塊 25">
                <a:extLst>
                  <a:ext uri="{FF2B5EF4-FFF2-40B4-BE49-F238E27FC236}">
                    <a16:creationId xmlns:a16="http://schemas.microsoft.com/office/drawing/2014/main" id="{36DD108A-3ED7-8183-8493-A5EC050B5916}"/>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喚醒</a:t>
                </a:r>
              </a:p>
            </p:txBody>
          </p:sp>
          <mc:AlternateContent xmlns:mc="http://schemas.openxmlformats.org/markup-compatibility/2006" xmlns:a14="http://schemas.microsoft.com/office/drawing/2010/main">
            <mc:Choice Requires="a14">
              <p:sp>
                <p:nvSpPr>
                  <p:cNvPr id="27" name="文字方塊 26">
                    <a:extLst>
                      <a:ext uri="{FF2B5EF4-FFF2-40B4-BE49-F238E27FC236}">
                        <a16:creationId xmlns:a16="http://schemas.microsoft.com/office/drawing/2014/main" id="{D283BD57-1DB6-90F7-3A13-A6D59466DB30}"/>
                      </a:ext>
                    </a:extLst>
                  </p:cNvPr>
                  <p:cNvSpPr txBox="1"/>
                  <p:nvPr/>
                </p:nvSpPr>
                <p:spPr>
                  <a:xfrm>
                    <a:off x="6801297" y="1717477"/>
                    <a:ext cx="355537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(3,138) = 10.1 </a:t>
                    </a:r>
                    <a:r>
                      <a:rPr lang="zh-TW" altLang="en-US" sz="2400" dirty="0"/>
                      <a:t>； </a:t>
                    </a:r>
                    <a:r>
                      <a:rPr lang="en-US" altLang="zh-TW" sz="2400" dirty="0"/>
                      <a:t>P &lt; 0.001</a:t>
                    </a:r>
                    <a:endParaRPr lang="zh-TW" altLang="en-US" sz="2400" dirty="0"/>
                  </a:p>
                </p:txBody>
              </p:sp>
            </mc:Choice>
            <mc:Fallback xmlns="">
              <p:sp>
                <p:nvSpPr>
                  <p:cNvPr id="29" name="文字方塊 28">
                    <a:extLst>
                      <a:ext uri="{FF2B5EF4-FFF2-40B4-BE49-F238E27FC236}">
                        <a16:creationId xmlns:a16="http://schemas.microsoft.com/office/drawing/2014/main" id="{7B192A34-F5E3-4971-A594-5A2085C500DB}"/>
                      </a:ext>
                    </a:extLst>
                  </p:cNvPr>
                  <p:cNvSpPr txBox="1">
                    <a:spLocks noRot="1" noChangeAspect="1" noMove="1" noResize="1" noEditPoints="1" noAdjustHandles="1" noChangeArrowheads="1" noChangeShapeType="1" noTextEdit="1"/>
                  </p:cNvSpPr>
                  <p:nvPr/>
                </p:nvSpPr>
                <p:spPr>
                  <a:xfrm>
                    <a:off x="6801297" y="1717477"/>
                    <a:ext cx="3555373" cy="461665"/>
                  </a:xfrm>
                  <a:prstGeom prst="rect">
                    <a:avLst/>
                  </a:prstGeom>
                  <a:blipFill>
                    <a:blip r:embed="rId8"/>
                    <a:stretch>
                      <a:fillRect l="-499" t="-12000" r="-1498" b="-30667"/>
                    </a:stretch>
                  </a:blipFill>
                </p:spPr>
                <p:txBody>
                  <a:bodyPr/>
                  <a:lstStyle/>
                  <a:p>
                    <a:r>
                      <a:rPr lang="zh-TW" altLang="en-US">
                        <a:noFill/>
                      </a:rPr>
                      <a:t> </a:t>
                    </a:r>
                  </a:p>
                </p:txBody>
              </p:sp>
            </mc:Fallback>
          </mc:AlternateContent>
        </p:grpSp>
        <p:grpSp>
          <p:nvGrpSpPr>
            <p:cNvPr id="22" name="群組 21">
              <a:extLst>
                <a:ext uri="{FF2B5EF4-FFF2-40B4-BE49-F238E27FC236}">
                  <a16:creationId xmlns:a16="http://schemas.microsoft.com/office/drawing/2014/main" id="{6C5A5A4B-DBC2-2DAF-B085-87C70ECE1967}"/>
                </a:ext>
              </a:extLst>
            </p:cNvPr>
            <p:cNvGrpSpPr/>
            <p:nvPr/>
          </p:nvGrpSpPr>
          <p:grpSpPr>
            <a:xfrm>
              <a:off x="1407861" y="5181500"/>
              <a:ext cx="4625625" cy="461665"/>
              <a:chOff x="5869144" y="1717477"/>
              <a:chExt cx="4487526" cy="461665"/>
            </a:xfrm>
          </p:grpSpPr>
          <p:sp>
            <p:nvSpPr>
              <p:cNvPr id="24" name="文字方塊 23">
                <a:extLst>
                  <a:ext uri="{FF2B5EF4-FFF2-40B4-BE49-F238E27FC236}">
                    <a16:creationId xmlns:a16="http://schemas.microsoft.com/office/drawing/2014/main" id="{70A403FE-75B2-DFF7-91AC-F374BD4EBC93}"/>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支配</a:t>
                </a:r>
              </a:p>
            </p:txBody>
          </p:sp>
          <mc:AlternateContent xmlns:mc="http://schemas.openxmlformats.org/markup-compatibility/2006" xmlns:a14="http://schemas.microsoft.com/office/drawing/2010/main">
            <mc:Choice Requires="a14">
              <p:sp>
                <p:nvSpPr>
                  <p:cNvPr id="25" name="文字方塊 24">
                    <a:extLst>
                      <a:ext uri="{FF2B5EF4-FFF2-40B4-BE49-F238E27FC236}">
                        <a16:creationId xmlns:a16="http://schemas.microsoft.com/office/drawing/2014/main" id="{533881EB-7C91-AD76-4A61-8D304820A821}"/>
                      </a:ext>
                    </a:extLst>
                  </p:cNvPr>
                  <p:cNvSpPr txBox="1"/>
                  <p:nvPr/>
                </p:nvSpPr>
                <p:spPr>
                  <a:xfrm>
                    <a:off x="6801297" y="1717477"/>
                    <a:ext cx="355537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(3,138) = 37.3 </a:t>
                    </a:r>
                    <a:r>
                      <a:rPr lang="zh-TW" altLang="en-US" sz="2400" dirty="0"/>
                      <a:t>； </a:t>
                    </a:r>
                    <a:r>
                      <a:rPr lang="en-US" altLang="zh-TW" sz="2400" dirty="0"/>
                      <a:t>P &lt; 0.001</a:t>
                    </a:r>
                    <a:endParaRPr lang="zh-TW" altLang="en-US" sz="2400" dirty="0"/>
                  </a:p>
                </p:txBody>
              </p:sp>
            </mc:Choice>
            <mc:Fallback xmlns="">
              <p:sp>
                <p:nvSpPr>
                  <p:cNvPr id="32" name="文字方塊 31">
                    <a:extLst>
                      <a:ext uri="{FF2B5EF4-FFF2-40B4-BE49-F238E27FC236}">
                        <a16:creationId xmlns:a16="http://schemas.microsoft.com/office/drawing/2014/main" id="{FD6A4CA8-2BCF-42DC-895C-58B8E25A0017}"/>
                      </a:ext>
                    </a:extLst>
                  </p:cNvPr>
                  <p:cNvSpPr txBox="1">
                    <a:spLocks noRot="1" noChangeAspect="1" noMove="1" noResize="1" noEditPoints="1" noAdjustHandles="1" noChangeArrowheads="1" noChangeShapeType="1" noTextEdit="1"/>
                  </p:cNvSpPr>
                  <p:nvPr/>
                </p:nvSpPr>
                <p:spPr>
                  <a:xfrm>
                    <a:off x="6801297" y="1717477"/>
                    <a:ext cx="3555373" cy="461665"/>
                  </a:xfrm>
                  <a:prstGeom prst="rect">
                    <a:avLst/>
                  </a:prstGeom>
                  <a:blipFill>
                    <a:blip r:embed="rId9"/>
                    <a:stretch>
                      <a:fillRect l="-499" t="-11842" r="-1498" b="-28947"/>
                    </a:stretch>
                  </a:blipFill>
                </p:spPr>
                <p:txBody>
                  <a:bodyPr/>
                  <a:lstStyle/>
                  <a:p>
                    <a:r>
                      <a:rPr lang="zh-TW" altLang="en-US">
                        <a:noFill/>
                      </a:rPr>
                      <a:t> </a:t>
                    </a:r>
                  </a:p>
                </p:txBody>
              </p:sp>
            </mc:Fallback>
          </mc:AlternateContent>
        </p:grpSp>
        <p:sp>
          <p:nvSpPr>
            <p:cNvPr id="23" name="文字方塊 22">
              <a:extLst>
                <a:ext uri="{FF2B5EF4-FFF2-40B4-BE49-F238E27FC236}">
                  <a16:creationId xmlns:a16="http://schemas.microsoft.com/office/drawing/2014/main" id="{986DADF7-6135-C9FD-B83D-9EE7F308A2AF}"/>
                </a:ext>
              </a:extLst>
            </p:cNvPr>
            <p:cNvSpPr txBox="1"/>
            <p:nvPr/>
          </p:nvSpPr>
          <p:spPr>
            <a:xfrm>
              <a:off x="309861" y="4525073"/>
              <a:ext cx="80021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p:grpSp>
      <p:grpSp>
        <p:nvGrpSpPr>
          <p:cNvPr id="30" name="群組 29">
            <a:extLst>
              <a:ext uri="{FF2B5EF4-FFF2-40B4-BE49-F238E27FC236}">
                <a16:creationId xmlns:a16="http://schemas.microsoft.com/office/drawing/2014/main" id="{FA5359A8-7FE8-60AA-DB62-4A0F54ECF93E}"/>
              </a:ext>
            </a:extLst>
          </p:cNvPr>
          <p:cNvGrpSpPr/>
          <p:nvPr/>
        </p:nvGrpSpPr>
        <p:grpSpPr>
          <a:xfrm>
            <a:off x="241251" y="5641533"/>
            <a:ext cx="6311899" cy="1033552"/>
            <a:chOff x="2635511" y="7450270"/>
            <a:chExt cx="6311899" cy="1033552"/>
          </a:xfrm>
        </p:grpSpPr>
        <p:sp>
          <p:nvSpPr>
            <p:cNvPr id="31" name="矩形: 圓角 30">
              <a:extLst>
                <a:ext uri="{FF2B5EF4-FFF2-40B4-BE49-F238E27FC236}">
                  <a16:creationId xmlns:a16="http://schemas.microsoft.com/office/drawing/2014/main" id="{CC9DAB77-D82C-F45B-888E-5856C9A23D43}"/>
                </a:ext>
              </a:extLst>
            </p:cNvPr>
            <p:cNvSpPr/>
            <p:nvPr/>
          </p:nvSpPr>
          <p:spPr>
            <a:xfrm>
              <a:off x="2635512" y="7450270"/>
              <a:ext cx="6311898" cy="1033552"/>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文字方塊 31">
              <a:extLst>
                <a:ext uri="{FF2B5EF4-FFF2-40B4-BE49-F238E27FC236}">
                  <a16:creationId xmlns:a16="http://schemas.microsoft.com/office/drawing/2014/main" id="{8F870EE7-A2BE-2CCC-D97E-74956FA2A29D}"/>
                </a:ext>
              </a:extLst>
            </p:cNvPr>
            <p:cNvSpPr txBox="1"/>
            <p:nvPr/>
          </p:nvSpPr>
          <p:spPr>
            <a:xfrm>
              <a:off x="2635511" y="7487492"/>
              <a:ext cx="6311899" cy="959109"/>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觸控板的評分最低 </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最不愉快、最不刺激、最難控制</a:t>
              </a:r>
              <a:r>
                <a:rPr lang="en-US" altLang="zh-TW" sz="2000" dirty="0">
                  <a:latin typeface="微軟正黑體" panose="020B0604030504040204" pitchFamily="34" charset="-120"/>
                  <a:ea typeface="微軟正黑體" panose="020B0604030504040204" pitchFamily="34" charset="-120"/>
                </a:rPr>
                <a:t>)</a:t>
              </a:r>
            </a:p>
            <a:p>
              <a:pPr>
                <a:lnSpc>
                  <a:spcPct val="150000"/>
                </a:lnSpc>
              </a:pPr>
              <a:r>
                <a:rPr lang="zh-TW" altLang="en-US" sz="2000" dirty="0">
                  <a:latin typeface="微軟正黑體" panose="020B0604030504040204" pitchFamily="34" charset="-120"/>
                  <a:ea typeface="微軟正黑體" panose="020B0604030504040204" pitchFamily="34" charset="-120"/>
                </a:rPr>
                <a:t>觸控螢幕的評分最高 </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最愉快、最刺激、最好控制</a:t>
              </a:r>
              <a:r>
                <a:rPr lang="en-US" altLang="zh-TW" sz="2000" dirty="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grpSp>
      <p:grpSp>
        <p:nvGrpSpPr>
          <p:cNvPr id="33" name="群組 32">
            <a:extLst>
              <a:ext uri="{FF2B5EF4-FFF2-40B4-BE49-F238E27FC236}">
                <a16:creationId xmlns:a16="http://schemas.microsoft.com/office/drawing/2014/main" id="{C93D2ACE-E0F2-2F73-B8B8-0FB4C99A5C12}"/>
              </a:ext>
            </a:extLst>
          </p:cNvPr>
          <p:cNvGrpSpPr/>
          <p:nvPr/>
        </p:nvGrpSpPr>
        <p:grpSpPr>
          <a:xfrm>
            <a:off x="1133539" y="3852186"/>
            <a:ext cx="279867" cy="1406120"/>
            <a:chOff x="1133539" y="3852186"/>
            <a:chExt cx="279867" cy="1406120"/>
          </a:xfrm>
        </p:grpSpPr>
        <p:cxnSp>
          <p:nvCxnSpPr>
            <p:cNvPr id="34" name="直線接點 33">
              <a:extLst>
                <a:ext uri="{FF2B5EF4-FFF2-40B4-BE49-F238E27FC236}">
                  <a16:creationId xmlns:a16="http://schemas.microsoft.com/office/drawing/2014/main" id="{C7DAA4DF-6D25-C43A-9FA8-A7D4A08EB912}"/>
                </a:ext>
              </a:extLst>
            </p:cNvPr>
            <p:cNvCxnSpPr/>
            <p:nvPr/>
          </p:nvCxnSpPr>
          <p:spPr>
            <a:xfrm>
              <a:off x="1270700" y="3852186"/>
              <a:ext cx="0" cy="1405614"/>
            </a:xfrm>
            <a:prstGeom prst="line">
              <a:avLst/>
            </a:prstGeom>
          </p:spPr>
          <p:style>
            <a:lnRef idx="1">
              <a:schemeClr val="dk1"/>
            </a:lnRef>
            <a:fillRef idx="0">
              <a:schemeClr val="dk1"/>
            </a:fillRef>
            <a:effectRef idx="0">
              <a:schemeClr val="dk1"/>
            </a:effectRef>
            <a:fontRef idx="minor">
              <a:schemeClr val="tx1"/>
            </a:fontRef>
          </p:style>
        </p:cxnSp>
        <p:cxnSp>
          <p:nvCxnSpPr>
            <p:cNvPr id="35" name="直線接點 34">
              <a:extLst>
                <a:ext uri="{FF2B5EF4-FFF2-40B4-BE49-F238E27FC236}">
                  <a16:creationId xmlns:a16="http://schemas.microsoft.com/office/drawing/2014/main" id="{472D0AB7-3EEB-B7E2-0331-E65F4F330FEE}"/>
                </a:ext>
              </a:extLst>
            </p:cNvPr>
            <p:cNvCxnSpPr>
              <a:cxnSpLocks/>
              <a:endCxn id="28" idx="1"/>
            </p:cNvCxnSpPr>
            <p:nvPr/>
          </p:nvCxnSpPr>
          <p:spPr>
            <a:xfrm>
              <a:off x="1270700" y="3852186"/>
              <a:ext cx="137161" cy="1"/>
            </a:xfrm>
            <a:prstGeom prst="line">
              <a:avLst/>
            </a:prstGeom>
          </p:spPr>
          <p:style>
            <a:lnRef idx="1">
              <a:schemeClr val="dk1"/>
            </a:lnRef>
            <a:fillRef idx="0">
              <a:schemeClr val="dk1"/>
            </a:fillRef>
            <a:effectRef idx="0">
              <a:schemeClr val="dk1"/>
            </a:effectRef>
            <a:fontRef idx="minor">
              <a:schemeClr val="tx1"/>
            </a:fontRef>
          </p:style>
        </p:cxnSp>
        <p:cxnSp>
          <p:nvCxnSpPr>
            <p:cNvPr id="36" name="直線接點 35">
              <a:extLst>
                <a:ext uri="{FF2B5EF4-FFF2-40B4-BE49-F238E27FC236}">
                  <a16:creationId xmlns:a16="http://schemas.microsoft.com/office/drawing/2014/main" id="{91BD6F2C-2726-546D-F91E-E5F3F1660AEF}"/>
                </a:ext>
              </a:extLst>
            </p:cNvPr>
            <p:cNvCxnSpPr>
              <a:cxnSpLocks/>
            </p:cNvCxnSpPr>
            <p:nvPr/>
          </p:nvCxnSpPr>
          <p:spPr>
            <a:xfrm>
              <a:off x="1276245" y="4543052"/>
              <a:ext cx="137161" cy="1"/>
            </a:xfrm>
            <a:prstGeom prst="line">
              <a:avLst/>
            </a:prstGeom>
          </p:spPr>
          <p:style>
            <a:lnRef idx="1">
              <a:schemeClr val="dk1"/>
            </a:lnRef>
            <a:fillRef idx="0">
              <a:schemeClr val="dk1"/>
            </a:fillRef>
            <a:effectRef idx="0">
              <a:schemeClr val="dk1"/>
            </a:effectRef>
            <a:fontRef idx="minor">
              <a:schemeClr val="tx1"/>
            </a:fontRef>
          </p:style>
        </p:cxnSp>
        <p:cxnSp>
          <p:nvCxnSpPr>
            <p:cNvPr id="37" name="直線接點 36">
              <a:extLst>
                <a:ext uri="{FF2B5EF4-FFF2-40B4-BE49-F238E27FC236}">
                  <a16:creationId xmlns:a16="http://schemas.microsoft.com/office/drawing/2014/main" id="{E258DA4C-2490-9F4C-2A78-3075B764C4A9}"/>
                </a:ext>
              </a:extLst>
            </p:cNvPr>
            <p:cNvCxnSpPr>
              <a:cxnSpLocks/>
            </p:cNvCxnSpPr>
            <p:nvPr/>
          </p:nvCxnSpPr>
          <p:spPr>
            <a:xfrm>
              <a:off x="1270700" y="5258305"/>
              <a:ext cx="137161" cy="1"/>
            </a:xfrm>
            <a:prstGeom prst="line">
              <a:avLst/>
            </a:prstGeom>
          </p:spPr>
          <p:style>
            <a:lnRef idx="1">
              <a:schemeClr val="dk1"/>
            </a:lnRef>
            <a:fillRef idx="0">
              <a:schemeClr val="dk1"/>
            </a:fillRef>
            <a:effectRef idx="0">
              <a:schemeClr val="dk1"/>
            </a:effectRef>
            <a:fontRef idx="minor">
              <a:schemeClr val="tx1"/>
            </a:fontRef>
          </p:style>
        </p:cxnSp>
        <p:cxnSp>
          <p:nvCxnSpPr>
            <p:cNvPr id="38" name="直線接點 37">
              <a:extLst>
                <a:ext uri="{FF2B5EF4-FFF2-40B4-BE49-F238E27FC236}">
                  <a16:creationId xmlns:a16="http://schemas.microsoft.com/office/drawing/2014/main" id="{28C5DA47-1A9C-C50F-79DB-19CE52043B68}"/>
                </a:ext>
              </a:extLst>
            </p:cNvPr>
            <p:cNvCxnSpPr>
              <a:cxnSpLocks/>
            </p:cNvCxnSpPr>
            <p:nvPr/>
          </p:nvCxnSpPr>
          <p:spPr>
            <a:xfrm>
              <a:off x="1133539" y="4542546"/>
              <a:ext cx="137161" cy="1"/>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281329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14E9FC89-EF2C-6E7D-C1AB-E7CA6D7C2A51}"/>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3" name="文字方塊 2">
            <a:extLst>
              <a:ext uri="{FF2B5EF4-FFF2-40B4-BE49-F238E27FC236}">
                <a16:creationId xmlns:a16="http://schemas.microsoft.com/office/drawing/2014/main" id="{1CB83195-8A49-6815-C746-E6FCDED67198}"/>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4" name="文字方塊 3">
            <a:extLst>
              <a:ext uri="{FF2B5EF4-FFF2-40B4-BE49-F238E27FC236}">
                <a16:creationId xmlns:a16="http://schemas.microsoft.com/office/drawing/2014/main" id="{DB4B2ACC-575F-C4A7-FDF1-242C2278A26B}"/>
              </a:ext>
            </a:extLst>
          </p:cNvPr>
          <p:cNvSpPr txBox="1"/>
          <p:nvPr/>
        </p:nvSpPr>
        <p:spPr>
          <a:xfrm>
            <a:off x="5915919" y="92331"/>
            <a:ext cx="6311898"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偏好</a:t>
            </a:r>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駕駛時的易用性、干擾</a:t>
            </a:r>
            <a:r>
              <a:rPr lang="en-US" altLang="zh-TW" sz="3600" b="1" dirty="0">
                <a:latin typeface="微軟正黑體" panose="020B0604030504040204" pitchFamily="34" charset="-120"/>
                <a:ea typeface="微軟正黑體" panose="020B0604030504040204" pitchFamily="34" charset="-120"/>
              </a:rPr>
              <a:t>)</a:t>
            </a:r>
            <a:endParaRPr lang="zh-TW" altLang="en-US" sz="3600" b="1" dirty="0">
              <a:latin typeface="微軟正黑體" panose="020B0604030504040204" pitchFamily="34" charset="-120"/>
              <a:ea typeface="微軟正黑體" panose="020B0604030504040204" pitchFamily="34" charset="-120"/>
            </a:endParaRPr>
          </a:p>
        </p:txBody>
      </p:sp>
      <p:pic>
        <p:nvPicPr>
          <p:cNvPr id="5" name="Picture 2" descr="https://ars.els-cdn.com/content/image/1-s2.0-S0003687019300584-gr9.jpg">
            <a:extLst>
              <a:ext uri="{FF2B5EF4-FFF2-40B4-BE49-F238E27FC236}">
                <a16:creationId xmlns:a16="http://schemas.microsoft.com/office/drawing/2014/main" id="{ED856318-FE4A-42B7-712C-3169C3D9E8A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7633"/>
          <a:stretch/>
        </p:blipFill>
        <p:spPr bwMode="auto">
          <a:xfrm>
            <a:off x="187058" y="1350105"/>
            <a:ext cx="2138830" cy="1861025"/>
          </a:xfrm>
          <a:prstGeom prst="rect">
            <a:avLst/>
          </a:prstGeom>
          <a:noFill/>
          <a:extLst>
            <a:ext uri="{909E8E84-426E-40DD-AFC4-6F175D3DCCD1}">
              <a14:hiddenFill xmlns:a14="http://schemas.microsoft.com/office/drawing/2010/main">
                <a:solidFill>
                  <a:srgbClr val="FFFFFF"/>
                </a:solidFill>
              </a14:hiddenFill>
            </a:ext>
          </a:extLst>
        </p:spPr>
      </p:pic>
      <p:grpSp>
        <p:nvGrpSpPr>
          <p:cNvPr id="6" name="群組 5">
            <a:extLst>
              <a:ext uri="{FF2B5EF4-FFF2-40B4-BE49-F238E27FC236}">
                <a16:creationId xmlns:a16="http://schemas.microsoft.com/office/drawing/2014/main" id="{5F04AF6F-C2BA-3975-5B77-D1A56AEAA0AB}"/>
              </a:ext>
            </a:extLst>
          </p:cNvPr>
          <p:cNvGrpSpPr/>
          <p:nvPr/>
        </p:nvGrpSpPr>
        <p:grpSpPr>
          <a:xfrm>
            <a:off x="7566790" y="1115816"/>
            <a:ext cx="4373620" cy="1495218"/>
            <a:chOff x="7345940" y="1097822"/>
            <a:chExt cx="4373620" cy="1495218"/>
          </a:xfrm>
        </p:grpSpPr>
        <p:sp>
          <p:nvSpPr>
            <p:cNvPr id="7" name="矩形: 圓角 6">
              <a:extLst>
                <a:ext uri="{FF2B5EF4-FFF2-40B4-BE49-F238E27FC236}">
                  <a16:creationId xmlns:a16="http://schemas.microsoft.com/office/drawing/2014/main" id="{65DFAE2E-D827-EAD6-6E40-E2B8E21DCFFC}"/>
                </a:ext>
              </a:extLst>
            </p:cNvPr>
            <p:cNvSpPr/>
            <p:nvPr/>
          </p:nvSpPr>
          <p:spPr>
            <a:xfrm>
              <a:off x="7345941" y="1097822"/>
              <a:ext cx="4373619" cy="149521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8" name="文字方塊 7">
              <a:extLst>
                <a:ext uri="{FF2B5EF4-FFF2-40B4-BE49-F238E27FC236}">
                  <a16:creationId xmlns:a16="http://schemas.microsoft.com/office/drawing/2014/main" id="{A9CBEFF5-94EA-31D0-A70D-59CE14AFBBFC}"/>
                </a:ext>
              </a:extLst>
            </p:cNvPr>
            <p:cNvSpPr txBox="1"/>
            <p:nvPr/>
          </p:nvSpPr>
          <p:spPr>
            <a:xfrm>
              <a:off x="7345940" y="1135044"/>
              <a:ext cx="4373620" cy="959109"/>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受測者認為旋轉控制器、方向盤和觸控螢幕在駕駛時更容易使用，且且與觸控板相比對駕駛任務的干擾更少</a:t>
              </a:r>
            </a:p>
          </p:txBody>
        </p:sp>
      </p:grpSp>
      <p:grpSp>
        <p:nvGrpSpPr>
          <p:cNvPr id="10" name="群組 9">
            <a:extLst>
              <a:ext uri="{FF2B5EF4-FFF2-40B4-BE49-F238E27FC236}">
                <a16:creationId xmlns:a16="http://schemas.microsoft.com/office/drawing/2014/main" id="{F1920F5B-95D0-F8F7-B8BC-69FFCCEEA91B}"/>
              </a:ext>
            </a:extLst>
          </p:cNvPr>
          <p:cNvGrpSpPr/>
          <p:nvPr/>
        </p:nvGrpSpPr>
        <p:grpSpPr>
          <a:xfrm>
            <a:off x="2325888" y="1361870"/>
            <a:ext cx="4716588" cy="1667725"/>
            <a:chOff x="2629353" y="1106849"/>
            <a:chExt cx="4716588" cy="1667725"/>
          </a:xfrm>
        </p:grpSpPr>
        <p:grpSp>
          <p:nvGrpSpPr>
            <p:cNvPr id="11" name="群組 10">
              <a:extLst>
                <a:ext uri="{FF2B5EF4-FFF2-40B4-BE49-F238E27FC236}">
                  <a16:creationId xmlns:a16="http://schemas.microsoft.com/office/drawing/2014/main" id="{F1260B0D-3733-FC58-2CF7-0216A00C4896}"/>
                </a:ext>
              </a:extLst>
            </p:cNvPr>
            <p:cNvGrpSpPr/>
            <p:nvPr/>
          </p:nvGrpSpPr>
          <p:grpSpPr>
            <a:xfrm>
              <a:off x="2720316" y="1637775"/>
              <a:ext cx="4625625" cy="461665"/>
              <a:chOff x="5869144" y="1717477"/>
              <a:chExt cx="4487526" cy="461665"/>
            </a:xfrm>
          </p:grpSpPr>
          <p:sp>
            <p:nvSpPr>
              <p:cNvPr id="16" name="文字方塊 15">
                <a:extLst>
                  <a:ext uri="{FF2B5EF4-FFF2-40B4-BE49-F238E27FC236}">
                    <a16:creationId xmlns:a16="http://schemas.microsoft.com/office/drawing/2014/main" id="{A1A1A74A-E5DC-93A6-D167-EA488FF4EE2F}"/>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17" name="文字方塊 16">
                    <a:extLst>
                      <a:ext uri="{FF2B5EF4-FFF2-40B4-BE49-F238E27FC236}">
                        <a16:creationId xmlns:a16="http://schemas.microsoft.com/office/drawing/2014/main" id="{0D1AF012-082E-96BC-96F6-31F0EC62FE48}"/>
                      </a:ext>
                    </a:extLst>
                  </p:cNvPr>
                  <p:cNvSpPr txBox="1"/>
                  <p:nvPr/>
                </p:nvSpPr>
                <p:spPr>
                  <a:xfrm>
                    <a:off x="6801297" y="1717477"/>
                    <a:ext cx="355537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(3,135) = 30.0 </a:t>
                    </a:r>
                    <a:r>
                      <a:rPr lang="zh-TW" altLang="en-US" sz="2400" dirty="0"/>
                      <a:t>； </a:t>
                    </a:r>
                    <a:r>
                      <a:rPr lang="en-US" altLang="zh-TW" sz="2400" dirty="0"/>
                      <a:t>P &lt; 0.001</a:t>
                    </a:r>
                    <a:endParaRPr lang="zh-TW" altLang="en-US" sz="2400" dirty="0"/>
                  </a:p>
                </p:txBody>
              </p:sp>
            </mc:Choice>
            <mc:Fallback xmlns="">
              <p:sp>
                <p:nvSpPr>
                  <p:cNvPr id="10" name="文字方塊 9">
                    <a:extLst>
                      <a:ext uri="{FF2B5EF4-FFF2-40B4-BE49-F238E27FC236}">
                        <a16:creationId xmlns:a16="http://schemas.microsoft.com/office/drawing/2014/main" id="{C17BE25D-0A21-4E46-A2FF-3B6890B3B901}"/>
                      </a:ext>
                    </a:extLst>
                  </p:cNvPr>
                  <p:cNvSpPr txBox="1">
                    <a:spLocks noRot="1" noChangeAspect="1" noMove="1" noResize="1" noEditPoints="1" noAdjustHandles="1" noChangeArrowheads="1" noChangeShapeType="1" noTextEdit="1"/>
                  </p:cNvSpPr>
                  <p:nvPr/>
                </p:nvSpPr>
                <p:spPr>
                  <a:xfrm>
                    <a:off x="6801297" y="1717477"/>
                    <a:ext cx="3555373" cy="461665"/>
                  </a:xfrm>
                  <a:prstGeom prst="rect">
                    <a:avLst/>
                  </a:prstGeom>
                  <a:blipFill>
                    <a:blip r:embed="rId5"/>
                    <a:stretch>
                      <a:fillRect l="-333" t="-11842" r="-1664" b="-28947"/>
                    </a:stretch>
                  </a:blipFill>
                </p:spPr>
                <p:txBody>
                  <a:bodyPr/>
                  <a:lstStyle/>
                  <a:p>
                    <a:r>
                      <a:rPr lang="zh-TW" altLang="en-US">
                        <a:noFill/>
                      </a:rPr>
                      <a:t> </a:t>
                    </a:r>
                  </a:p>
                </p:txBody>
              </p:sp>
            </mc:Fallback>
          </mc:AlternateContent>
        </p:grpSp>
        <p:sp>
          <p:nvSpPr>
            <p:cNvPr id="12" name="文字方塊 11">
              <a:extLst>
                <a:ext uri="{FF2B5EF4-FFF2-40B4-BE49-F238E27FC236}">
                  <a16:creationId xmlns:a16="http://schemas.microsoft.com/office/drawing/2014/main" id="{87D5C878-54AD-A3CE-162C-4331A8D3D263}"/>
                </a:ext>
              </a:extLst>
            </p:cNvPr>
            <p:cNvSpPr txBox="1"/>
            <p:nvPr/>
          </p:nvSpPr>
          <p:spPr>
            <a:xfrm>
              <a:off x="2629353" y="1106849"/>
              <a:ext cx="2031325"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易用性主效應</a:t>
              </a:r>
            </a:p>
          </p:txBody>
        </p:sp>
        <p:grpSp>
          <p:nvGrpSpPr>
            <p:cNvPr id="13" name="群組 12">
              <a:extLst>
                <a:ext uri="{FF2B5EF4-FFF2-40B4-BE49-F238E27FC236}">
                  <a16:creationId xmlns:a16="http://schemas.microsoft.com/office/drawing/2014/main" id="{6CCB94C8-1658-03F7-4235-5EE9BF804CCD}"/>
                </a:ext>
              </a:extLst>
            </p:cNvPr>
            <p:cNvGrpSpPr/>
            <p:nvPr/>
          </p:nvGrpSpPr>
          <p:grpSpPr>
            <a:xfrm>
              <a:off x="2720317" y="2312909"/>
              <a:ext cx="4245713" cy="461665"/>
              <a:chOff x="5869144" y="1717477"/>
              <a:chExt cx="4118956" cy="461665"/>
            </a:xfrm>
          </p:grpSpPr>
          <p:sp>
            <p:nvSpPr>
              <p:cNvPr id="14" name="文字方塊 13">
                <a:extLst>
                  <a:ext uri="{FF2B5EF4-FFF2-40B4-BE49-F238E27FC236}">
                    <a16:creationId xmlns:a16="http://schemas.microsoft.com/office/drawing/2014/main" id="{565F94DF-02C7-E3C6-A0EA-8E839698D6A9}"/>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a:t>
                </a:r>
              </a:p>
            </p:txBody>
          </p:sp>
          <mc:AlternateContent xmlns:mc="http://schemas.openxmlformats.org/markup-compatibility/2006" xmlns:a14="http://schemas.microsoft.com/office/drawing/2010/main">
            <mc:Choice Requires="a14">
              <p:sp>
                <p:nvSpPr>
                  <p:cNvPr id="15" name="文字方塊 14">
                    <a:extLst>
                      <a:ext uri="{FF2B5EF4-FFF2-40B4-BE49-F238E27FC236}">
                        <a16:creationId xmlns:a16="http://schemas.microsoft.com/office/drawing/2014/main" id="{31ECDFCA-7209-D149-20F8-5FE89AA49914}"/>
                      </a:ext>
                    </a:extLst>
                  </p:cNvPr>
                  <p:cNvSpPr txBox="1"/>
                  <p:nvPr/>
                </p:nvSpPr>
                <p:spPr>
                  <a:xfrm>
                    <a:off x="6801297" y="1717477"/>
                    <a:ext cx="318680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(1,45) = 10.5 </a:t>
                    </a:r>
                    <a:r>
                      <a:rPr lang="zh-TW" altLang="en-US" sz="2400" dirty="0"/>
                      <a:t>； </a:t>
                    </a:r>
                    <a:r>
                      <a:rPr lang="en-US" altLang="zh-TW" sz="2400" dirty="0"/>
                      <a:t>P =0.02</a:t>
                    </a:r>
                    <a:endParaRPr lang="zh-TW" altLang="en-US" sz="2400" dirty="0"/>
                  </a:p>
                </p:txBody>
              </p:sp>
            </mc:Choice>
            <mc:Fallback xmlns="">
              <p:sp>
                <p:nvSpPr>
                  <p:cNvPr id="34" name="文字方塊 33">
                    <a:extLst>
                      <a:ext uri="{FF2B5EF4-FFF2-40B4-BE49-F238E27FC236}">
                        <a16:creationId xmlns:a16="http://schemas.microsoft.com/office/drawing/2014/main" id="{05405CAE-0653-4E60-8041-6575FF89D9E0}"/>
                      </a:ext>
                    </a:extLst>
                  </p:cNvPr>
                  <p:cNvSpPr txBox="1">
                    <a:spLocks noRot="1" noChangeAspect="1" noMove="1" noResize="1" noEditPoints="1" noAdjustHandles="1" noChangeArrowheads="1" noChangeShapeType="1" noTextEdit="1"/>
                  </p:cNvSpPr>
                  <p:nvPr/>
                </p:nvSpPr>
                <p:spPr>
                  <a:xfrm>
                    <a:off x="6801297" y="1717477"/>
                    <a:ext cx="3186803" cy="461665"/>
                  </a:xfrm>
                  <a:prstGeom prst="rect">
                    <a:avLst/>
                  </a:prstGeom>
                  <a:blipFill>
                    <a:blip r:embed="rId6"/>
                    <a:stretch>
                      <a:fillRect l="-371" t="-11842" r="-2041" b="-28947"/>
                    </a:stretch>
                  </a:blipFill>
                </p:spPr>
                <p:txBody>
                  <a:bodyPr/>
                  <a:lstStyle/>
                  <a:p>
                    <a:r>
                      <a:rPr lang="zh-TW" altLang="en-US">
                        <a:noFill/>
                      </a:rPr>
                      <a:t> </a:t>
                    </a:r>
                  </a:p>
                </p:txBody>
              </p:sp>
            </mc:Fallback>
          </mc:AlternateContent>
        </p:grpSp>
      </p:grpSp>
      <p:grpSp>
        <p:nvGrpSpPr>
          <p:cNvPr id="18" name="群組 17">
            <a:extLst>
              <a:ext uri="{FF2B5EF4-FFF2-40B4-BE49-F238E27FC236}">
                <a16:creationId xmlns:a16="http://schemas.microsoft.com/office/drawing/2014/main" id="{E920613B-A053-52DC-81B5-61048DEA4B81}"/>
              </a:ext>
            </a:extLst>
          </p:cNvPr>
          <p:cNvGrpSpPr/>
          <p:nvPr/>
        </p:nvGrpSpPr>
        <p:grpSpPr>
          <a:xfrm>
            <a:off x="2416851" y="3589470"/>
            <a:ext cx="4716589" cy="1667725"/>
            <a:chOff x="2614558" y="3527392"/>
            <a:chExt cx="4716589" cy="1667725"/>
          </a:xfrm>
        </p:grpSpPr>
        <p:grpSp>
          <p:nvGrpSpPr>
            <p:cNvPr id="19" name="群組 18">
              <a:extLst>
                <a:ext uri="{FF2B5EF4-FFF2-40B4-BE49-F238E27FC236}">
                  <a16:creationId xmlns:a16="http://schemas.microsoft.com/office/drawing/2014/main" id="{93084E47-EBBE-13D7-9D6C-60A1B5E825A4}"/>
                </a:ext>
              </a:extLst>
            </p:cNvPr>
            <p:cNvGrpSpPr/>
            <p:nvPr/>
          </p:nvGrpSpPr>
          <p:grpSpPr>
            <a:xfrm>
              <a:off x="2705522" y="4058318"/>
              <a:ext cx="4625625" cy="461665"/>
              <a:chOff x="5869144" y="1717477"/>
              <a:chExt cx="4487526" cy="461665"/>
            </a:xfrm>
          </p:grpSpPr>
          <p:sp>
            <p:nvSpPr>
              <p:cNvPr id="24" name="文字方塊 23">
                <a:extLst>
                  <a:ext uri="{FF2B5EF4-FFF2-40B4-BE49-F238E27FC236}">
                    <a16:creationId xmlns:a16="http://schemas.microsoft.com/office/drawing/2014/main" id="{DC9DD761-54B8-5DAF-D351-F92DA7F951FA}"/>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25" name="文字方塊 24">
                    <a:extLst>
                      <a:ext uri="{FF2B5EF4-FFF2-40B4-BE49-F238E27FC236}">
                        <a16:creationId xmlns:a16="http://schemas.microsoft.com/office/drawing/2014/main" id="{99FC7058-9849-76B2-3500-BE19F01D111A}"/>
                      </a:ext>
                    </a:extLst>
                  </p:cNvPr>
                  <p:cNvSpPr txBox="1"/>
                  <p:nvPr/>
                </p:nvSpPr>
                <p:spPr>
                  <a:xfrm>
                    <a:off x="6801297" y="1717477"/>
                    <a:ext cx="355537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(3,135) = 12.8 </a:t>
                    </a:r>
                    <a:r>
                      <a:rPr lang="zh-TW" altLang="en-US" sz="2400" dirty="0"/>
                      <a:t>； </a:t>
                    </a:r>
                    <a:r>
                      <a:rPr lang="en-US" altLang="zh-TW" sz="2400" dirty="0"/>
                      <a:t>P &lt; 0.001</a:t>
                    </a:r>
                    <a:endParaRPr lang="zh-TW" altLang="en-US" sz="2400" dirty="0"/>
                  </a:p>
                </p:txBody>
              </p:sp>
            </mc:Choice>
            <mc:Fallback xmlns="">
              <p:sp>
                <p:nvSpPr>
                  <p:cNvPr id="37" name="文字方塊 36">
                    <a:extLst>
                      <a:ext uri="{FF2B5EF4-FFF2-40B4-BE49-F238E27FC236}">
                        <a16:creationId xmlns:a16="http://schemas.microsoft.com/office/drawing/2014/main" id="{DDC732AC-9389-4561-85C6-B06BBF3C4F3B}"/>
                      </a:ext>
                    </a:extLst>
                  </p:cNvPr>
                  <p:cNvSpPr txBox="1">
                    <a:spLocks noRot="1" noChangeAspect="1" noMove="1" noResize="1" noEditPoints="1" noAdjustHandles="1" noChangeArrowheads="1" noChangeShapeType="1" noTextEdit="1"/>
                  </p:cNvSpPr>
                  <p:nvPr/>
                </p:nvSpPr>
                <p:spPr>
                  <a:xfrm>
                    <a:off x="6801297" y="1717477"/>
                    <a:ext cx="3555373" cy="461665"/>
                  </a:xfrm>
                  <a:prstGeom prst="rect">
                    <a:avLst/>
                  </a:prstGeom>
                  <a:blipFill>
                    <a:blip r:embed="rId7"/>
                    <a:stretch>
                      <a:fillRect l="-333" t="-11842" r="-1664" b="-28947"/>
                    </a:stretch>
                  </a:blipFill>
                </p:spPr>
                <p:txBody>
                  <a:bodyPr/>
                  <a:lstStyle/>
                  <a:p>
                    <a:r>
                      <a:rPr lang="zh-TW" altLang="en-US">
                        <a:noFill/>
                      </a:rPr>
                      <a:t> </a:t>
                    </a:r>
                  </a:p>
                </p:txBody>
              </p:sp>
            </mc:Fallback>
          </mc:AlternateContent>
        </p:grpSp>
        <p:sp>
          <p:nvSpPr>
            <p:cNvPr id="20" name="文字方塊 19">
              <a:extLst>
                <a:ext uri="{FF2B5EF4-FFF2-40B4-BE49-F238E27FC236}">
                  <a16:creationId xmlns:a16="http://schemas.microsoft.com/office/drawing/2014/main" id="{E0B21CC5-CFEB-3214-B610-B34891D08BDC}"/>
                </a:ext>
              </a:extLst>
            </p:cNvPr>
            <p:cNvSpPr txBox="1"/>
            <p:nvPr/>
          </p:nvSpPr>
          <p:spPr>
            <a:xfrm>
              <a:off x="2614558" y="3527392"/>
              <a:ext cx="1723549"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干擾主效應</a:t>
              </a:r>
            </a:p>
          </p:txBody>
        </p:sp>
        <p:grpSp>
          <p:nvGrpSpPr>
            <p:cNvPr id="21" name="群組 20">
              <a:extLst>
                <a:ext uri="{FF2B5EF4-FFF2-40B4-BE49-F238E27FC236}">
                  <a16:creationId xmlns:a16="http://schemas.microsoft.com/office/drawing/2014/main" id="{9E102EE1-62C3-4938-27BD-9C210B6334E8}"/>
                </a:ext>
              </a:extLst>
            </p:cNvPr>
            <p:cNvGrpSpPr/>
            <p:nvPr/>
          </p:nvGrpSpPr>
          <p:grpSpPr>
            <a:xfrm>
              <a:off x="2705523" y="4733452"/>
              <a:ext cx="4245713" cy="461665"/>
              <a:chOff x="5869144" y="1717477"/>
              <a:chExt cx="4118956" cy="461665"/>
            </a:xfrm>
          </p:grpSpPr>
          <p:sp>
            <p:nvSpPr>
              <p:cNvPr id="22" name="文字方塊 21">
                <a:extLst>
                  <a:ext uri="{FF2B5EF4-FFF2-40B4-BE49-F238E27FC236}">
                    <a16:creationId xmlns:a16="http://schemas.microsoft.com/office/drawing/2014/main" id="{5B67030C-15E5-A3F8-5B2B-18453E214B4F}"/>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a:t>
                </a:r>
              </a:p>
            </p:txBody>
          </p:sp>
          <mc:AlternateContent xmlns:mc="http://schemas.openxmlformats.org/markup-compatibility/2006" xmlns:a14="http://schemas.microsoft.com/office/drawing/2010/main">
            <mc:Choice Requires="a14">
              <p:sp>
                <p:nvSpPr>
                  <p:cNvPr id="23" name="文字方塊 22">
                    <a:extLst>
                      <a:ext uri="{FF2B5EF4-FFF2-40B4-BE49-F238E27FC236}">
                        <a16:creationId xmlns:a16="http://schemas.microsoft.com/office/drawing/2014/main" id="{E68BD62A-53EB-6EE2-7518-C2EDB13CC55C}"/>
                      </a:ext>
                    </a:extLst>
                  </p:cNvPr>
                  <p:cNvSpPr txBox="1"/>
                  <p:nvPr/>
                </p:nvSpPr>
                <p:spPr>
                  <a:xfrm>
                    <a:off x="6801297" y="1717477"/>
                    <a:ext cx="318680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(1,45) = 13.0 </a:t>
                    </a:r>
                    <a:r>
                      <a:rPr lang="zh-TW" altLang="en-US" sz="2400" dirty="0"/>
                      <a:t>； </a:t>
                    </a:r>
                    <a:r>
                      <a:rPr lang="en-US" altLang="zh-TW" sz="2400" dirty="0"/>
                      <a:t>P =0.01</a:t>
                    </a:r>
                    <a:endParaRPr lang="zh-TW" altLang="en-US" sz="2400" dirty="0"/>
                  </a:p>
                </p:txBody>
              </p:sp>
            </mc:Choice>
            <mc:Fallback xmlns="">
              <p:sp>
                <p:nvSpPr>
                  <p:cNvPr id="41" name="文字方塊 40">
                    <a:extLst>
                      <a:ext uri="{FF2B5EF4-FFF2-40B4-BE49-F238E27FC236}">
                        <a16:creationId xmlns:a16="http://schemas.microsoft.com/office/drawing/2014/main" id="{D5343D62-D5FF-4AE2-9E5F-CB24A89480C6}"/>
                      </a:ext>
                    </a:extLst>
                  </p:cNvPr>
                  <p:cNvSpPr txBox="1">
                    <a:spLocks noRot="1" noChangeAspect="1" noMove="1" noResize="1" noEditPoints="1" noAdjustHandles="1" noChangeArrowheads="1" noChangeShapeType="1" noTextEdit="1"/>
                  </p:cNvSpPr>
                  <p:nvPr/>
                </p:nvSpPr>
                <p:spPr>
                  <a:xfrm>
                    <a:off x="6801297" y="1717477"/>
                    <a:ext cx="3186803" cy="461665"/>
                  </a:xfrm>
                  <a:prstGeom prst="rect">
                    <a:avLst/>
                  </a:prstGeom>
                  <a:blipFill>
                    <a:blip r:embed="rId8"/>
                    <a:stretch>
                      <a:fillRect l="-371" t="-12000" r="-2041" b="-30667"/>
                    </a:stretch>
                  </a:blipFill>
                </p:spPr>
                <p:txBody>
                  <a:bodyPr/>
                  <a:lstStyle/>
                  <a:p>
                    <a:r>
                      <a:rPr lang="zh-TW" altLang="en-US">
                        <a:noFill/>
                      </a:rPr>
                      <a:t> </a:t>
                    </a:r>
                  </a:p>
                </p:txBody>
              </p:sp>
            </mc:Fallback>
          </mc:AlternateContent>
        </p:grpSp>
      </p:grpSp>
      <p:pic>
        <p:nvPicPr>
          <p:cNvPr id="26" name="Picture 2" descr="https://ars.els-cdn.com/content/image/1-s2.0-S0003687019300584-gr9.jpg">
            <a:extLst>
              <a:ext uri="{FF2B5EF4-FFF2-40B4-BE49-F238E27FC236}">
                <a16:creationId xmlns:a16="http://schemas.microsoft.com/office/drawing/2014/main" id="{F1BC9D34-7586-DCD3-EE70-A1E9755A69F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3238" r="32585"/>
          <a:stretch/>
        </p:blipFill>
        <p:spPr bwMode="auto">
          <a:xfrm>
            <a:off x="139700" y="3589470"/>
            <a:ext cx="2258404" cy="1861026"/>
          </a:xfrm>
          <a:prstGeom prst="rect">
            <a:avLst/>
          </a:prstGeom>
          <a:noFill/>
          <a:extLst>
            <a:ext uri="{909E8E84-426E-40DD-AFC4-6F175D3DCCD1}">
              <a14:hiddenFill xmlns:a14="http://schemas.microsoft.com/office/drawing/2010/main">
                <a:solidFill>
                  <a:srgbClr val="FFFFFF"/>
                </a:solidFill>
              </a14:hiddenFill>
            </a:ext>
          </a:extLst>
        </p:spPr>
      </p:pic>
      <p:grpSp>
        <p:nvGrpSpPr>
          <p:cNvPr id="27" name="群組 26">
            <a:extLst>
              <a:ext uri="{FF2B5EF4-FFF2-40B4-BE49-F238E27FC236}">
                <a16:creationId xmlns:a16="http://schemas.microsoft.com/office/drawing/2014/main" id="{31512BC0-E1E2-D9B4-48F8-46D67BE57C78}"/>
              </a:ext>
            </a:extLst>
          </p:cNvPr>
          <p:cNvGrpSpPr/>
          <p:nvPr/>
        </p:nvGrpSpPr>
        <p:grpSpPr>
          <a:xfrm>
            <a:off x="7566791" y="3072695"/>
            <a:ext cx="4373619" cy="1033551"/>
            <a:chOff x="7566790" y="2774573"/>
            <a:chExt cx="4373619" cy="1033551"/>
          </a:xfrm>
        </p:grpSpPr>
        <p:sp>
          <p:nvSpPr>
            <p:cNvPr id="28" name="矩形: 圓角 27">
              <a:extLst>
                <a:ext uri="{FF2B5EF4-FFF2-40B4-BE49-F238E27FC236}">
                  <a16:creationId xmlns:a16="http://schemas.microsoft.com/office/drawing/2014/main" id="{C970E8BE-914D-FFAD-A799-395CBCE7DDDA}"/>
                </a:ext>
              </a:extLst>
            </p:cNvPr>
            <p:cNvSpPr/>
            <p:nvPr/>
          </p:nvSpPr>
          <p:spPr>
            <a:xfrm>
              <a:off x="7566791" y="2774573"/>
              <a:ext cx="4373618" cy="103355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9" name="文字方塊 28">
              <a:extLst>
                <a:ext uri="{FF2B5EF4-FFF2-40B4-BE49-F238E27FC236}">
                  <a16:creationId xmlns:a16="http://schemas.microsoft.com/office/drawing/2014/main" id="{C9971306-DE1A-4916-C512-35E48B88F0BD}"/>
                </a:ext>
              </a:extLst>
            </p:cNvPr>
            <p:cNvSpPr txBox="1"/>
            <p:nvPr/>
          </p:nvSpPr>
          <p:spPr>
            <a:xfrm>
              <a:off x="7566790" y="2811796"/>
              <a:ext cx="4373619"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觸控螢幕被認為比觸控板和方向盤控容易使用</a:t>
              </a:r>
            </a:p>
          </p:txBody>
        </p:sp>
      </p:grpSp>
      <p:grpSp>
        <p:nvGrpSpPr>
          <p:cNvPr id="30" name="群組 29">
            <a:extLst>
              <a:ext uri="{FF2B5EF4-FFF2-40B4-BE49-F238E27FC236}">
                <a16:creationId xmlns:a16="http://schemas.microsoft.com/office/drawing/2014/main" id="{724D4980-1016-8EBB-222E-07A44BD2D665}"/>
              </a:ext>
            </a:extLst>
          </p:cNvPr>
          <p:cNvGrpSpPr/>
          <p:nvPr/>
        </p:nvGrpSpPr>
        <p:grpSpPr>
          <a:xfrm>
            <a:off x="7566791" y="4527728"/>
            <a:ext cx="4373619" cy="1570613"/>
            <a:chOff x="7566790" y="4083427"/>
            <a:chExt cx="4373619" cy="1570613"/>
          </a:xfrm>
        </p:grpSpPr>
        <p:sp>
          <p:nvSpPr>
            <p:cNvPr id="31" name="矩形: 圓角 30">
              <a:extLst>
                <a:ext uri="{FF2B5EF4-FFF2-40B4-BE49-F238E27FC236}">
                  <a16:creationId xmlns:a16="http://schemas.microsoft.com/office/drawing/2014/main" id="{9F9E3E4D-8468-B77B-ED68-CDAE3F327677}"/>
                </a:ext>
              </a:extLst>
            </p:cNvPr>
            <p:cNvSpPr/>
            <p:nvPr/>
          </p:nvSpPr>
          <p:spPr>
            <a:xfrm>
              <a:off x="7566791" y="4083427"/>
              <a:ext cx="4373618" cy="157061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2" name="文字方塊 31">
              <a:extLst>
                <a:ext uri="{FF2B5EF4-FFF2-40B4-BE49-F238E27FC236}">
                  <a16:creationId xmlns:a16="http://schemas.microsoft.com/office/drawing/2014/main" id="{574A39B2-2F36-8756-80C6-41311D283BF0}"/>
                </a:ext>
              </a:extLst>
            </p:cNvPr>
            <p:cNvSpPr txBox="1"/>
            <p:nvPr/>
          </p:nvSpPr>
          <p:spPr>
            <a:xfrm>
              <a:off x="7566790" y="4158346"/>
              <a:ext cx="4373619" cy="142077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與英國受測者相比，中國受測者認為所有設備在駕駛時更易於使用，尤其觸控螢幕和方向盤對駕駛的干擾較小</a:t>
              </a:r>
            </a:p>
          </p:txBody>
        </p:sp>
      </p:grpSp>
    </p:spTree>
    <p:extLst>
      <p:ext uri="{BB962C8B-B14F-4D97-AF65-F5344CB8AC3E}">
        <p14:creationId xmlns:p14="http://schemas.microsoft.com/office/powerpoint/2010/main" val="16579917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A2310FBE-97A6-3A92-A4C5-BB88DCEB4FE0}"/>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3" name="文字方塊 2">
            <a:extLst>
              <a:ext uri="{FF2B5EF4-FFF2-40B4-BE49-F238E27FC236}">
                <a16:creationId xmlns:a16="http://schemas.microsoft.com/office/drawing/2014/main" id="{E810789E-51B7-817A-E6CC-1B86CE176A39}"/>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4" name="文字方塊 3">
            <a:extLst>
              <a:ext uri="{FF2B5EF4-FFF2-40B4-BE49-F238E27FC236}">
                <a16:creationId xmlns:a16="http://schemas.microsoft.com/office/drawing/2014/main" id="{577E398D-7B36-7395-5467-980A583E6EDF}"/>
              </a:ext>
            </a:extLst>
          </p:cNvPr>
          <p:cNvSpPr txBox="1"/>
          <p:nvPr/>
        </p:nvSpPr>
        <p:spPr>
          <a:xfrm>
            <a:off x="5915920" y="92331"/>
            <a:ext cx="5003802"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偏好</a:t>
            </a:r>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總體喜歡</a:t>
            </a:r>
            <a:r>
              <a:rPr lang="en-US" altLang="zh-TW" sz="3600" b="1" dirty="0">
                <a:latin typeface="微軟正黑體" panose="020B0604030504040204" pitchFamily="34" charset="-120"/>
                <a:ea typeface="微軟正黑體" panose="020B0604030504040204" pitchFamily="34" charset="-120"/>
              </a:rPr>
              <a:t>)</a:t>
            </a:r>
            <a:endParaRPr lang="zh-TW" altLang="en-US" sz="3600" b="1" dirty="0">
              <a:latin typeface="微軟正黑體" panose="020B0604030504040204" pitchFamily="34" charset="-120"/>
              <a:ea typeface="微軟正黑體" panose="020B0604030504040204" pitchFamily="34" charset="-120"/>
            </a:endParaRPr>
          </a:p>
        </p:txBody>
      </p:sp>
      <p:pic>
        <p:nvPicPr>
          <p:cNvPr id="5" name="Picture 2" descr="https://ars.els-cdn.com/content/image/1-s2.0-S0003687019300584-gr9.jpg">
            <a:extLst>
              <a:ext uri="{FF2B5EF4-FFF2-40B4-BE49-F238E27FC236}">
                <a16:creationId xmlns:a16="http://schemas.microsoft.com/office/drawing/2014/main" id="{8D2C4E50-BCD5-3B4B-8697-84D611507BC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7633"/>
          <a:stretch/>
        </p:blipFill>
        <p:spPr bwMode="auto">
          <a:xfrm>
            <a:off x="1092198" y="3257339"/>
            <a:ext cx="3664786" cy="3188779"/>
          </a:xfrm>
          <a:prstGeom prst="rect">
            <a:avLst/>
          </a:prstGeom>
          <a:noFill/>
          <a:extLst>
            <a:ext uri="{909E8E84-426E-40DD-AFC4-6F175D3DCCD1}">
              <a14:hiddenFill xmlns:a14="http://schemas.microsoft.com/office/drawing/2010/main">
                <a:solidFill>
                  <a:srgbClr val="FFFFFF"/>
                </a:solidFill>
              </a14:hiddenFill>
            </a:ext>
          </a:extLst>
        </p:spPr>
      </p:pic>
      <p:sp>
        <p:nvSpPr>
          <p:cNvPr id="6" name="文字方塊 5">
            <a:extLst>
              <a:ext uri="{FF2B5EF4-FFF2-40B4-BE49-F238E27FC236}">
                <a16:creationId xmlns:a16="http://schemas.microsoft.com/office/drawing/2014/main" id="{FC965F47-2639-0BF3-FFC9-D5401679EDB7}"/>
              </a:ext>
            </a:extLst>
          </p:cNvPr>
          <p:cNvSpPr txBox="1"/>
          <p:nvPr/>
        </p:nvSpPr>
        <p:spPr>
          <a:xfrm>
            <a:off x="139700" y="1149882"/>
            <a:ext cx="1142094"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主效應</a:t>
            </a:r>
          </a:p>
        </p:txBody>
      </p:sp>
      <p:grpSp>
        <p:nvGrpSpPr>
          <p:cNvPr id="7" name="群組 6">
            <a:extLst>
              <a:ext uri="{FF2B5EF4-FFF2-40B4-BE49-F238E27FC236}">
                <a16:creationId xmlns:a16="http://schemas.microsoft.com/office/drawing/2014/main" id="{0B637477-3B1B-FCAD-0C54-457A253363F3}"/>
              </a:ext>
            </a:extLst>
          </p:cNvPr>
          <p:cNvGrpSpPr/>
          <p:nvPr/>
        </p:nvGrpSpPr>
        <p:grpSpPr>
          <a:xfrm>
            <a:off x="546100" y="1770876"/>
            <a:ext cx="4625625" cy="1136799"/>
            <a:chOff x="2416852" y="1892796"/>
            <a:chExt cx="4625625" cy="1136799"/>
          </a:xfrm>
        </p:grpSpPr>
        <p:grpSp>
          <p:nvGrpSpPr>
            <p:cNvPr id="8" name="群組 7">
              <a:extLst>
                <a:ext uri="{FF2B5EF4-FFF2-40B4-BE49-F238E27FC236}">
                  <a16:creationId xmlns:a16="http://schemas.microsoft.com/office/drawing/2014/main" id="{FB92CB8A-DEA5-107F-94BD-AF15CE44AE4B}"/>
                </a:ext>
              </a:extLst>
            </p:cNvPr>
            <p:cNvGrpSpPr/>
            <p:nvPr/>
          </p:nvGrpSpPr>
          <p:grpSpPr>
            <a:xfrm>
              <a:off x="2416852" y="1892796"/>
              <a:ext cx="4625625" cy="461665"/>
              <a:chOff x="5869144" y="1717477"/>
              <a:chExt cx="4487526" cy="461665"/>
            </a:xfrm>
          </p:grpSpPr>
          <p:sp>
            <p:nvSpPr>
              <p:cNvPr id="13" name="文字方塊 12">
                <a:extLst>
                  <a:ext uri="{FF2B5EF4-FFF2-40B4-BE49-F238E27FC236}">
                    <a16:creationId xmlns:a16="http://schemas.microsoft.com/office/drawing/2014/main" id="{3873E21A-580B-E56D-3CE4-FA97766594AE}"/>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設備</a:t>
                </a:r>
              </a:p>
            </p:txBody>
          </p:sp>
          <mc:AlternateContent xmlns:mc="http://schemas.openxmlformats.org/markup-compatibility/2006" xmlns:a14="http://schemas.microsoft.com/office/drawing/2010/main">
            <mc:Choice Requires="a14">
              <p:sp>
                <p:nvSpPr>
                  <p:cNvPr id="14" name="文字方塊 13">
                    <a:extLst>
                      <a:ext uri="{FF2B5EF4-FFF2-40B4-BE49-F238E27FC236}">
                        <a16:creationId xmlns:a16="http://schemas.microsoft.com/office/drawing/2014/main" id="{997B358E-25FD-210E-4A84-243CB204A882}"/>
                      </a:ext>
                    </a:extLst>
                  </p:cNvPr>
                  <p:cNvSpPr txBox="1"/>
                  <p:nvPr/>
                </p:nvSpPr>
                <p:spPr>
                  <a:xfrm>
                    <a:off x="6801297" y="1717477"/>
                    <a:ext cx="3555373"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(3,135) = 38.7 </a:t>
                    </a:r>
                    <a:r>
                      <a:rPr lang="zh-TW" altLang="en-US" sz="2400" dirty="0"/>
                      <a:t>； </a:t>
                    </a:r>
                    <a:r>
                      <a:rPr lang="en-US" altLang="zh-TW" sz="2400" dirty="0"/>
                      <a:t>P &lt; 0.001</a:t>
                    </a:r>
                    <a:endParaRPr lang="zh-TW" altLang="en-US" sz="2400" dirty="0"/>
                  </a:p>
                </p:txBody>
              </p:sp>
            </mc:Choice>
            <mc:Fallback xmlns="">
              <p:sp>
                <p:nvSpPr>
                  <p:cNvPr id="15" name="文字方塊 14">
                    <a:extLst>
                      <a:ext uri="{FF2B5EF4-FFF2-40B4-BE49-F238E27FC236}">
                        <a16:creationId xmlns:a16="http://schemas.microsoft.com/office/drawing/2014/main" id="{BB609032-46A3-49E0-9C21-F89F238B100D}"/>
                      </a:ext>
                    </a:extLst>
                  </p:cNvPr>
                  <p:cNvSpPr txBox="1">
                    <a:spLocks noRot="1" noChangeAspect="1" noMove="1" noResize="1" noEditPoints="1" noAdjustHandles="1" noChangeArrowheads="1" noChangeShapeType="1" noTextEdit="1"/>
                  </p:cNvSpPr>
                  <p:nvPr/>
                </p:nvSpPr>
                <p:spPr>
                  <a:xfrm>
                    <a:off x="6801297" y="1717477"/>
                    <a:ext cx="3555373" cy="461665"/>
                  </a:xfrm>
                  <a:prstGeom prst="rect">
                    <a:avLst/>
                  </a:prstGeom>
                  <a:blipFill>
                    <a:blip r:embed="rId5"/>
                    <a:stretch>
                      <a:fillRect l="-333" t="-11842" r="-1664" b="-28947"/>
                    </a:stretch>
                  </a:blipFill>
                </p:spPr>
                <p:txBody>
                  <a:bodyPr/>
                  <a:lstStyle/>
                  <a:p>
                    <a:r>
                      <a:rPr lang="zh-TW" altLang="en-US">
                        <a:noFill/>
                      </a:rPr>
                      <a:t> </a:t>
                    </a:r>
                  </a:p>
                </p:txBody>
              </p:sp>
            </mc:Fallback>
          </mc:AlternateContent>
        </p:grpSp>
        <p:grpSp>
          <p:nvGrpSpPr>
            <p:cNvPr id="10" name="群組 9">
              <a:extLst>
                <a:ext uri="{FF2B5EF4-FFF2-40B4-BE49-F238E27FC236}">
                  <a16:creationId xmlns:a16="http://schemas.microsoft.com/office/drawing/2014/main" id="{5F38284B-A1D3-344B-B888-08D15B3BA39C}"/>
                </a:ext>
              </a:extLst>
            </p:cNvPr>
            <p:cNvGrpSpPr/>
            <p:nvPr/>
          </p:nvGrpSpPr>
          <p:grpSpPr>
            <a:xfrm>
              <a:off x="2416853" y="2567930"/>
              <a:ext cx="4401204" cy="461665"/>
              <a:chOff x="5869144" y="1717477"/>
              <a:chExt cx="4269805" cy="461665"/>
            </a:xfrm>
          </p:grpSpPr>
          <p:sp>
            <p:nvSpPr>
              <p:cNvPr id="11" name="文字方塊 10">
                <a:extLst>
                  <a:ext uri="{FF2B5EF4-FFF2-40B4-BE49-F238E27FC236}">
                    <a16:creationId xmlns:a16="http://schemas.microsoft.com/office/drawing/2014/main" id="{2979C95A-FE17-AD70-C74D-059B4D7CB39A}"/>
                  </a:ext>
                </a:extLst>
              </p:cNvPr>
              <p:cNvSpPr txBox="1"/>
              <p:nvPr/>
            </p:nvSpPr>
            <p:spPr>
              <a:xfrm>
                <a:off x="5869144" y="1717477"/>
                <a:ext cx="776328"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國家</a:t>
                </a:r>
              </a:p>
            </p:txBody>
          </p:sp>
          <mc:AlternateContent xmlns:mc="http://schemas.openxmlformats.org/markup-compatibility/2006" xmlns:a14="http://schemas.microsoft.com/office/drawing/2010/main">
            <mc:Choice Requires="a14">
              <p:sp>
                <p:nvSpPr>
                  <p:cNvPr id="12" name="文字方塊 11">
                    <a:extLst>
                      <a:ext uri="{FF2B5EF4-FFF2-40B4-BE49-F238E27FC236}">
                        <a16:creationId xmlns:a16="http://schemas.microsoft.com/office/drawing/2014/main" id="{06041644-B709-64E8-AAA4-EE88FF358D15}"/>
                      </a:ext>
                    </a:extLst>
                  </p:cNvPr>
                  <p:cNvSpPr txBox="1"/>
                  <p:nvPr/>
                </p:nvSpPr>
                <p:spPr>
                  <a:xfrm>
                    <a:off x="6801297" y="1717477"/>
                    <a:ext cx="3337652" cy="461665"/>
                  </a:xfrm>
                  <a:prstGeom prst="rect">
                    <a:avLst/>
                  </a:prstGeom>
                  <a:noFill/>
                </p:spPr>
                <p:txBody>
                  <a:bodyPr wrap="none" rtlCol="0">
                    <a:spAutoFit/>
                  </a:bodyPr>
                  <a:lstStyle/>
                  <a:p>
                    <a14:m>
                      <m:oMath xmlns:m="http://schemas.openxmlformats.org/officeDocument/2006/math">
                        <m:r>
                          <m:rPr>
                            <m:sty m:val="p"/>
                          </m:rPr>
                          <a:rPr lang="en-US" altLang="zh-TW" sz="2400" i="1">
                            <a:latin typeface="Cambria Math" panose="02040503050406030204" pitchFamily="18" charset="0"/>
                          </a:rPr>
                          <m:t>F</m:t>
                        </m:r>
                      </m:oMath>
                    </a14:m>
                    <a:r>
                      <a:rPr lang="en-US" altLang="zh-TW" sz="2400" dirty="0"/>
                      <a:t>(1,45) = 13.7 </a:t>
                    </a:r>
                    <a:r>
                      <a:rPr lang="zh-TW" altLang="en-US" sz="2400" dirty="0"/>
                      <a:t>； </a:t>
                    </a:r>
                    <a:r>
                      <a:rPr lang="en-US" altLang="zh-TW" sz="2400" dirty="0"/>
                      <a:t>P =0.001</a:t>
                    </a:r>
                    <a:endParaRPr lang="zh-TW" altLang="en-US" sz="2400" dirty="0"/>
                  </a:p>
                </p:txBody>
              </p:sp>
            </mc:Choice>
            <mc:Fallback xmlns="">
              <p:sp>
                <p:nvSpPr>
                  <p:cNvPr id="13" name="文字方塊 12">
                    <a:extLst>
                      <a:ext uri="{FF2B5EF4-FFF2-40B4-BE49-F238E27FC236}">
                        <a16:creationId xmlns:a16="http://schemas.microsoft.com/office/drawing/2014/main" id="{CB026CEF-4408-464E-A654-A6BB40043394}"/>
                      </a:ext>
                    </a:extLst>
                  </p:cNvPr>
                  <p:cNvSpPr txBox="1">
                    <a:spLocks noRot="1" noChangeAspect="1" noMove="1" noResize="1" noEditPoints="1" noAdjustHandles="1" noChangeArrowheads="1" noChangeShapeType="1" noTextEdit="1"/>
                  </p:cNvSpPr>
                  <p:nvPr/>
                </p:nvSpPr>
                <p:spPr>
                  <a:xfrm>
                    <a:off x="6801297" y="1717477"/>
                    <a:ext cx="3337652" cy="461665"/>
                  </a:xfrm>
                  <a:prstGeom prst="rect">
                    <a:avLst/>
                  </a:prstGeom>
                  <a:blipFill>
                    <a:blip r:embed="rId6"/>
                    <a:stretch>
                      <a:fillRect l="-354" t="-11842" r="-1770" b="-28947"/>
                    </a:stretch>
                  </a:blipFill>
                </p:spPr>
                <p:txBody>
                  <a:bodyPr/>
                  <a:lstStyle/>
                  <a:p>
                    <a:r>
                      <a:rPr lang="zh-TW" altLang="en-US">
                        <a:noFill/>
                      </a:rPr>
                      <a:t> </a:t>
                    </a:r>
                  </a:p>
                </p:txBody>
              </p:sp>
            </mc:Fallback>
          </mc:AlternateContent>
        </p:grpSp>
      </p:grpSp>
      <p:grpSp>
        <p:nvGrpSpPr>
          <p:cNvPr id="15" name="群組 14">
            <a:extLst>
              <a:ext uri="{FF2B5EF4-FFF2-40B4-BE49-F238E27FC236}">
                <a16:creationId xmlns:a16="http://schemas.microsoft.com/office/drawing/2014/main" id="{0D3E3E1B-F1DA-4C0C-83C1-11378C9D6059}"/>
              </a:ext>
            </a:extLst>
          </p:cNvPr>
          <p:cNvGrpSpPr/>
          <p:nvPr/>
        </p:nvGrpSpPr>
        <p:grpSpPr>
          <a:xfrm>
            <a:off x="5435442" y="1647541"/>
            <a:ext cx="5622230" cy="769441"/>
            <a:chOff x="7566791" y="4083427"/>
            <a:chExt cx="3433581" cy="769441"/>
          </a:xfrm>
        </p:grpSpPr>
        <p:sp>
          <p:nvSpPr>
            <p:cNvPr id="16" name="矩形: 圓角 15">
              <a:extLst>
                <a:ext uri="{FF2B5EF4-FFF2-40B4-BE49-F238E27FC236}">
                  <a16:creationId xmlns:a16="http://schemas.microsoft.com/office/drawing/2014/main" id="{112CA591-F434-9383-6859-73B0083149EC}"/>
                </a:ext>
              </a:extLst>
            </p:cNvPr>
            <p:cNvSpPr/>
            <p:nvPr/>
          </p:nvSpPr>
          <p:spPr>
            <a:xfrm>
              <a:off x="7566791" y="4083427"/>
              <a:ext cx="3433581" cy="76944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文字方塊 16">
              <a:extLst>
                <a:ext uri="{FF2B5EF4-FFF2-40B4-BE49-F238E27FC236}">
                  <a16:creationId xmlns:a16="http://schemas.microsoft.com/office/drawing/2014/main" id="{2A742FAE-70D1-A723-AAB1-A3EFB150479B}"/>
                </a:ext>
              </a:extLst>
            </p:cNvPr>
            <p:cNvSpPr txBox="1"/>
            <p:nvPr/>
          </p:nvSpPr>
          <p:spPr>
            <a:xfrm>
              <a:off x="7566791" y="4158346"/>
              <a:ext cx="3433581" cy="497444"/>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觸控螢幕比其他設備更喜歡，觸控板是最不喜歡</a:t>
              </a:r>
            </a:p>
          </p:txBody>
        </p:sp>
      </p:grpSp>
      <p:grpSp>
        <p:nvGrpSpPr>
          <p:cNvPr id="18" name="群組 17">
            <a:extLst>
              <a:ext uri="{FF2B5EF4-FFF2-40B4-BE49-F238E27FC236}">
                <a16:creationId xmlns:a16="http://schemas.microsoft.com/office/drawing/2014/main" id="{6F537E38-01FC-446E-A7DD-F7B5E225AEA4}"/>
              </a:ext>
            </a:extLst>
          </p:cNvPr>
          <p:cNvGrpSpPr/>
          <p:nvPr/>
        </p:nvGrpSpPr>
        <p:grpSpPr>
          <a:xfrm>
            <a:off x="5435442" y="2650005"/>
            <a:ext cx="5622230" cy="1105180"/>
            <a:chOff x="7566791" y="4083427"/>
            <a:chExt cx="3433581" cy="1105180"/>
          </a:xfrm>
        </p:grpSpPr>
        <p:sp>
          <p:nvSpPr>
            <p:cNvPr id="19" name="矩形: 圓角 18">
              <a:extLst>
                <a:ext uri="{FF2B5EF4-FFF2-40B4-BE49-F238E27FC236}">
                  <a16:creationId xmlns:a16="http://schemas.microsoft.com/office/drawing/2014/main" id="{63765C38-0899-E74F-D432-6C7622BB9B77}"/>
                </a:ext>
              </a:extLst>
            </p:cNvPr>
            <p:cNvSpPr/>
            <p:nvPr/>
          </p:nvSpPr>
          <p:spPr>
            <a:xfrm>
              <a:off x="7566791" y="4083427"/>
              <a:ext cx="3433581" cy="110518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文字方塊 19">
              <a:extLst>
                <a:ext uri="{FF2B5EF4-FFF2-40B4-BE49-F238E27FC236}">
                  <a16:creationId xmlns:a16="http://schemas.microsoft.com/office/drawing/2014/main" id="{08DA2F1B-15AC-8437-EDAB-C99E42F29C57}"/>
                </a:ext>
              </a:extLst>
            </p:cNvPr>
            <p:cNvSpPr txBox="1"/>
            <p:nvPr/>
          </p:nvSpPr>
          <p:spPr>
            <a:xfrm>
              <a:off x="7566791" y="4158346"/>
              <a:ext cx="3433581" cy="959109"/>
            </a:xfrm>
            <a:prstGeom prst="rect">
              <a:avLst/>
            </a:prstGeom>
            <a:noFill/>
          </p:spPr>
          <p:txBody>
            <a:bodyPr wrap="square" rtlCol="0">
              <a:spAutoFit/>
            </a:bodyPr>
            <a:lstStyle/>
            <a:p>
              <a:pPr>
                <a:lnSpc>
                  <a:spcPct val="150000"/>
                </a:lnSpc>
              </a:pPr>
              <a:r>
                <a:rPr lang="zh-TW" altLang="en-US" sz="2000" dirty="0">
                  <a:latin typeface="微軟正黑體" panose="020B0604030504040204" pitchFamily="34" charset="-120"/>
                  <a:ea typeface="微軟正黑體" panose="020B0604030504040204" pitchFamily="34" charset="-120"/>
                </a:rPr>
                <a:t>中國的受測者普遍比英國的受測者更喜歡所有設備，但特別偏好方向盤</a:t>
              </a:r>
              <a:r>
                <a:rPr lang="en-US" altLang="zh-TW" sz="2000" dirty="0">
                  <a:latin typeface="微軟正黑體" panose="020B0604030504040204" pitchFamily="34" charset="-120"/>
                  <a:ea typeface="微軟正黑體" panose="020B0604030504040204" pitchFamily="34" charset="-120"/>
                </a:rPr>
                <a:t>(</a:t>
              </a:r>
              <a:r>
                <a:rPr lang="zh-TW" altLang="en-US" sz="2000" dirty="0">
                  <a:latin typeface="微軟正黑體" panose="020B0604030504040204" pitchFamily="34" charset="-120"/>
                  <a:ea typeface="微軟正黑體" panose="020B0604030504040204" pitchFamily="34" charset="-120"/>
                </a:rPr>
                <a:t>英國偏好旋轉控制器</a:t>
              </a:r>
              <a:r>
                <a:rPr lang="en-US" altLang="zh-TW" sz="2000" dirty="0">
                  <a:latin typeface="微軟正黑體" panose="020B0604030504040204" pitchFamily="34" charset="-120"/>
                  <a:ea typeface="微軟正黑體" panose="020B0604030504040204" pitchFamily="34" charset="-120"/>
                </a:rPr>
                <a:t>)</a:t>
              </a:r>
              <a:endParaRPr lang="zh-TW" altLang="en-US" sz="2000" dirty="0">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3335601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DA44A45F-4EBC-E42A-6B29-2960110CD14A}"/>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3" name="文字方塊 2">
            <a:extLst>
              <a:ext uri="{FF2B5EF4-FFF2-40B4-BE49-F238E27FC236}">
                <a16:creationId xmlns:a16="http://schemas.microsoft.com/office/drawing/2014/main" id="{69696939-9EC8-C9EC-E375-B22C539AD36A}"/>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4" name="文字方塊 3">
            <a:extLst>
              <a:ext uri="{FF2B5EF4-FFF2-40B4-BE49-F238E27FC236}">
                <a16:creationId xmlns:a16="http://schemas.microsoft.com/office/drawing/2014/main" id="{915B524B-26E7-5CCD-687B-057CBCD00018}"/>
              </a:ext>
            </a:extLst>
          </p:cNvPr>
          <p:cNvSpPr txBox="1"/>
          <p:nvPr/>
        </p:nvSpPr>
        <p:spPr>
          <a:xfrm>
            <a:off x="5915920" y="92331"/>
            <a:ext cx="5003802"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偏好</a:t>
            </a:r>
          </a:p>
        </p:txBody>
      </p:sp>
      <p:sp>
        <p:nvSpPr>
          <p:cNvPr id="5" name="文字方塊 4">
            <a:extLst>
              <a:ext uri="{FF2B5EF4-FFF2-40B4-BE49-F238E27FC236}">
                <a16:creationId xmlns:a16="http://schemas.microsoft.com/office/drawing/2014/main" id="{F0C7ADB5-C134-3D13-4C8A-48398DA01653}"/>
              </a:ext>
            </a:extLst>
          </p:cNvPr>
          <p:cNvSpPr txBox="1"/>
          <p:nvPr/>
        </p:nvSpPr>
        <p:spPr>
          <a:xfrm>
            <a:off x="139700" y="1149882"/>
            <a:ext cx="326243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國家與設備的交互作用</a:t>
            </a:r>
          </a:p>
        </p:txBody>
      </p:sp>
      <p:graphicFrame>
        <p:nvGraphicFramePr>
          <p:cNvPr id="6" name="表格 5">
            <a:extLst>
              <a:ext uri="{FF2B5EF4-FFF2-40B4-BE49-F238E27FC236}">
                <a16:creationId xmlns:a16="http://schemas.microsoft.com/office/drawing/2014/main" id="{D2B807CD-7A95-9D19-ECB8-8D6BAE8C52E1}"/>
              </a:ext>
            </a:extLst>
          </p:cNvPr>
          <p:cNvGraphicFramePr>
            <a:graphicFrameLocks noGrp="1"/>
          </p:cNvGraphicFramePr>
          <p:nvPr>
            <p:extLst>
              <p:ext uri="{D42A27DB-BD31-4B8C-83A1-F6EECF244321}">
                <p14:modId xmlns:p14="http://schemas.microsoft.com/office/powerpoint/2010/main" val="732928487"/>
              </p:ext>
            </p:extLst>
          </p:nvPr>
        </p:nvGraphicFramePr>
        <p:xfrm>
          <a:off x="656928" y="1773399"/>
          <a:ext cx="5003802" cy="2286000"/>
        </p:xfrm>
        <a:graphic>
          <a:graphicData uri="http://schemas.openxmlformats.org/drawingml/2006/table">
            <a:tbl>
              <a:tblPr firstRow="1" bandRow="1">
                <a:tableStyleId>{5C22544A-7EE6-4342-B048-85BDC9FD1C3A}</a:tableStyleId>
              </a:tblPr>
              <a:tblGrid>
                <a:gridCol w="1713294">
                  <a:extLst>
                    <a:ext uri="{9D8B030D-6E8A-4147-A177-3AD203B41FA5}">
                      <a16:colId xmlns:a16="http://schemas.microsoft.com/office/drawing/2014/main" val="1740852694"/>
                    </a:ext>
                  </a:extLst>
                </a:gridCol>
                <a:gridCol w="3290508">
                  <a:extLst>
                    <a:ext uri="{9D8B030D-6E8A-4147-A177-3AD203B41FA5}">
                      <a16:colId xmlns:a16="http://schemas.microsoft.com/office/drawing/2014/main" val="4118625294"/>
                    </a:ext>
                  </a:extLst>
                </a:gridCol>
              </a:tblGrid>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英國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60551460"/>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選單滑動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TW" sz="2400" dirty="0">
                          <a:solidFill>
                            <a:sysClr val="windowText" lastClr="000000"/>
                          </a:solidFill>
                          <a:latin typeface="+mn-lt"/>
                          <a:ea typeface="微軟正黑體" panose="020B0604030504040204" pitchFamily="34" charset="-120"/>
                        </a:rPr>
                        <a:t>F(3,69) = 29.7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9709817"/>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列表選擇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9.1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6698282"/>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內容輸入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9.6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73340"/>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地圖操作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16.2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1137317"/>
                  </a:ext>
                </a:extLst>
              </a:tr>
            </a:tbl>
          </a:graphicData>
        </a:graphic>
      </p:graphicFrame>
      <p:graphicFrame>
        <p:nvGraphicFramePr>
          <p:cNvPr id="7" name="表格 6">
            <a:extLst>
              <a:ext uri="{FF2B5EF4-FFF2-40B4-BE49-F238E27FC236}">
                <a16:creationId xmlns:a16="http://schemas.microsoft.com/office/drawing/2014/main" id="{152A3B89-8D86-F369-7375-1A645283EF96}"/>
              </a:ext>
            </a:extLst>
          </p:cNvPr>
          <p:cNvGraphicFramePr>
            <a:graphicFrameLocks noGrp="1"/>
          </p:cNvGraphicFramePr>
          <p:nvPr>
            <p:extLst>
              <p:ext uri="{D42A27DB-BD31-4B8C-83A1-F6EECF244321}">
                <p14:modId xmlns:p14="http://schemas.microsoft.com/office/powerpoint/2010/main" val="2229408284"/>
              </p:ext>
            </p:extLst>
          </p:nvPr>
        </p:nvGraphicFramePr>
        <p:xfrm>
          <a:off x="6263643" y="1773399"/>
          <a:ext cx="5003802" cy="2286000"/>
        </p:xfrm>
        <a:graphic>
          <a:graphicData uri="http://schemas.openxmlformats.org/drawingml/2006/table">
            <a:tbl>
              <a:tblPr firstRow="1" bandRow="1">
                <a:tableStyleId>{5C22544A-7EE6-4342-B048-85BDC9FD1C3A}</a:tableStyleId>
              </a:tblPr>
              <a:tblGrid>
                <a:gridCol w="1713294">
                  <a:extLst>
                    <a:ext uri="{9D8B030D-6E8A-4147-A177-3AD203B41FA5}">
                      <a16:colId xmlns:a16="http://schemas.microsoft.com/office/drawing/2014/main" val="3967544358"/>
                    </a:ext>
                  </a:extLst>
                </a:gridCol>
                <a:gridCol w="3290508">
                  <a:extLst>
                    <a:ext uri="{9D8B030D-6E8A-4147-A177-3AD203B41FA5}">
                      <a16:colId xmlns:a16="http://schemas.microsoft.com/office/drawing/2014/main" val="2667659961"/>
                    </a:ext>
                  </a:extLst>
                </a:gridCol>
              </a:tblGrid>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中國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36860910"/>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選單滑動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61.9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184892"/>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列表選擇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20.1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791798"/>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內容輸入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23.1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8599881"/>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地圖操作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TW" sz="2400" dirty="0">
                          <a:solidFill>
                            <a:sysClr val="windowText" lastClr="000000"/>
                          </a:solidFill>
                          <a:latin typeface="+mn-lt"/>
                          <a:ea typeface="微軟正黑體" panose="020B0604030504040204" pitchFamily="34" charset="-120"/>
                        </a:rPr>
                        <a:t>F(3,69) = 13.8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8060594"/>
                  </a:ext>
                </a:extLst>
              </a:tr>
            </a:tbl>
          </a:graphicData>
        </a:graphic>
      </p:graphicFrame>
      <p:sp>
        <p:nvSpPr>
          <p:cNvPr id="8" name="文字方塊 7">
            <a:extLst>
              <a:ext uri="{FF2B5EF4-FFF2-40B4-BE49-F238E27FC236}">
                <a16:creationId xmlns:a16="http://schemas.microsoft.com/office/drawing/2014/main" id="{4107E7BE-FDF6-5C70-19EE-8CA4971EFD9B}"/>
              </a:ext>
            </a:extLst>
          </p:cNvPr>
          <p:cNvSpPr txBox="1"/>
          <p:nvPr/>
        </p:nvSpPr>
        <p:spPr>
          <a:xfrm>
            <a:off x="668020" y="4053840"/>
            <a:ext cx="10123284" cy="2803396"/>
          </a:xfrm>
          <a:prstGeom prst="rect">
            <a:avLst/>
          </a:prstGeom>
          <a:noFill/>
        </p:spPr>
        <p:txBody>
          <a:bodyPr wrap="non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在英國的受測者</a:t>
            </a:r>
            <a:endParaRPr lang="en-US" altLang="zh-TW" sz="2400" dirty="0">
              <a:latin typeface="微軟正黑體" panose="020B0604030504040204" pitchFamily="34" charset="-120"/>
              <a:ea typeface="微軟正黑體" panose="020B0604030504040204" pitchFamily="34" charset="-120"/>
            </a:endParaRPr>
          </a:p>
          <a:p>
            <a:pPr marL="533400" indent="-258763">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選單滑動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觸控螢幕 </a:t>
            </a:r>
            <a:r>
              <a:rPr lang="en-US" altLang="zh-TW" sz="2400" dirty="0">
                <a:latin typeface="微軟正黑體" panose="020B0604030504040204" pitchFamily="34" charset="-120"/>
                <a:ea typeface="微軟正黑體" panose="020B0604030504040204" pitchFamily="34" charset="-120"/>
              </a:rPr>
              <a:t>&gt;</a:t>
            </a:r>
            <a:r>
              <a:rPr lang="zh-TW" altLang="en-US" sz="2400" dirty="0">
                <a:latin typeface="微軟正黑體" panose="020B0604030504040204" pitchFamily="34" charset="-120"/>
                <a:ea typeface="微軟正黑體" panose="020B0604030504040204" pitchFamily="34" charset="-120"/>
              </a:rPr>
              <a:t>旋轉控制器 、方向盤 </a:t>
            </a:r>
            <a:r>
              <a:rPr lang="en-US" altLang="zh-TW" sz="2400" dirty="0">
                <a:latin typeface="微軟正黑體" panose="020B0604030504040204" pitchFamily="34" charset="-120"/>
                <a:ea typeface="微軟正黑體" panose="020B0604030504040204" pitchFamily="34" charset="-120"/>
              </a:rPr>
              <a:t>&gt; </a:t>
            </a:r>
            <a:r>
              <a:rPr lang="zh-TW" altLang="en-US" sz="2400" dirty="0">
                <a:latin typeface="微軟正黑體" panose="020B0604030504040204" pitchFamily="34" charset="-120"/>
                <a:ea typeface="微軟正黑體" panose="020B0604030504040204" pitchFamily="34" charset="-120"/>
              </a:rPr>
              <a:t>觸控板</a:t>
            </a:r>
            <a:endParaRPr lang="en-US" altLang="zh-TW" sz="2400" dirty="0">
              <a:latin typeface="微軟正黑體" panose="020B0604030504040204" pitchFamily="34" charset="-120"/>
              <a:ea typeface="微軟正黑體" panose="020B0604030504040204" pitchFamily="34" charset="-120"/>
            </a:endParaRPr>
          </a:p>
          <a:p>
            <a:pPr marL="533400" lvl="0" indent="-258763">
              <a:lnSpc>
                <a:spcPct val="150000"/>
              </a:lnSpc>
              <a:buFont typeface="Arial" panose="020B0604020202020204" pitchFamily="34" charset="0"/>
              <a:buChar char="•"/>
              <a:defRPr/>
            </a:pPr>
            <a:r>
              <a:rPr lang="zh-TW" altLang="en-US" sz="2400" dirty="0">
                <a:latin typeface="微軟正黑體" panose="020B0604030504040204" pitchFamily="34" charset="-120"/>
                <a:ea typeface="微軟正黑體" panose="020B0604030504040204" pitchFamily="34" charset="-120"/>
              </a:rPr>
              <a:t>列表選擇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觸控螢幕 、旋轉控制器 </a:t>
            </a:r>
            <a:r>
              <a:rPr lang="en-US" altLang="zh-TW" sz="2400" dirty="0">
                <a:latin typeface="微軟正黑體" panose="020B0604030504040204" pitchFamily="34" charset="-120"/>
                <a:ea typeface="微軟正黑體" panose="020B0604030504040204" pitchFamily="34" charset="-120"/>
              </a:rPr>
              <a:t>&gt;</a:t>
            </a:r>
            <a:r>
              <a:rPr lang="zh-TW" altLang="en-US" sz="2400" dirty="0">
                <a:latin typeface="微軟正黑體" panose="020B0604030504040204" pitchFamily="34" charset="-120"/>
                <a:ea typeface="微軟正黑體" panose="020B0604030504040204" pitchFamily="34" charset="-120"/>
              </a:rPr>
              <a:t> 方向盤 、 觸控板</a:t>
            </a:r>
            <a:endParaRPr lang="en-US" altLang="zh-TW" sz="2400" dirty="0">
              <a:latin typeface="微軟正黑體" panose="020B0604030504040204" pitchFamily="34" charset="-120"/>
              <a:ea typeface="微軟正黑體" panose="020B0604030504040204" pitchFamily="34" charset="-120"/>
            </a:endParaRPr>
          </a:p>
          <a:p>
            <a:pPr marL="533400" lvl="0" indent="-258763">
              <a:lnSpc>
                <a:spcPct val="150000"/>
              </a:lnSpc>
              <a:buFont typeface="Arial" panose="020B0604020202020204" pitchFamily="34" charset="0"/>
              <a:buChar char="•"/>
              <a:defRPr/>
            </a:pPr>
            <a:r>
              <a:rPr lang="zh-TW" altLang="en-US" sz="2400" dirty="0">
                <a:latin typeface="微軟正黑體" panose="020B0604030504040204" pitchFamily="34" charset="-120"/>
                <a:ea typeface="微軟正黑體" panose="020B0604030504040204" pitchFamily="34" charset="-120"/>
              </a:rPr>
              <a:t>內容輸入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觸控螢幕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旋轉控制器、方向盤、觸控板之間沒有明確喜好</a:t>
            </a:r>
            <a:r>
              <a:rPr lang="en-US" altLang="zh-TW" sz="2400" dirty="0">
                <a:latin typeface="微軟正黑體" panose="020B0604030504040204" pitchFamily="34" charset="-120"/>
                <a:ea typeface="微軟正黑體" panose="020B0604030504040204" pitchFamily="34" charset="-120"/>
              </a:rPr>
              <a:t>)</a:t>
            </a:r>
          </a:p>
          <a:p>
            <a:pPr marL="533400" lvl="0" indent="-258763">
              <a:lnSpc>
                <a:spcPct val="150000"/>
              </a:lnSpc>
              <a:buFont typeface="Arial" panose="020B0604020202020204" pitchFamily="34" charset="0"/>
              <a:buChar char="•"/>
              <a:defRPr/>
            </a:pPr>
            <a:r>
              <a:rPr lang="zh-TW" altLang="en-US" sz="2400" dirty="0">
                <a:latin typeface="微軟正黑體" panose="020B0604030504040204" pitchFamily="34" charset="-120"/>
                <a:ea typeface="微軟正黑體" panose="020B0604030504040204" pitchFamily="34" charset="-120"/>
              </a:rPr>
              <a:t>地圖操作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觸控螢幕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旋轉控制器、方向盤、觸控板之間沒有明確喜好</a:t>
            </a:r>
            <a:r>
              <a:rPr lang="en-US" altLang="zh-TW" sz="240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125905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0DD3BC40-21FA-62D1-08C9-697A2DE2CBB7}"/>
              </a:ext>
            </a:extLst>
          </p:cNvPr>
          <p:cNvSpPr txBox="1"/>
          <p:nvPr/>
        </p:nvSpPr>
        <p:spPr>
          <a:xfrm>
            <a:off x="139700" y="0"/>
            <a:ext cx="812800" cy="830997"/>
          </a:xfrm>
          <a:prstGeom prst="rect">
            <a:avLst/>
          </a:prstGeom>
          <a:noFill/>
        </p:spPr>
        <p:txBody>
          <a:bodyPr wrap="square" rtlCol="0">
            <a:spAutoFit/>
          </a:bodyPr>
          <a:lstStyle/>
          <a:p>
            <a:r>
              <a:rPr lang="en-US" altLang="zh-TW" sz="4800" b="1" dirty="0"/>
              <a:t>03</a:t>
            </a:r>
            <a:r>
              <a:rPr lang="zh-TW" altLang="en-US" sz="4800" b="1" dirty="0"/>
              <a:t> </a:t>
            </a:r>
          </a:p>
        </p:txBody>
      </p:sp>
      <p:sp>
        <p:nvSpPr>
          <p:cNvPr id="3" name="文字方塊 2">
            <a:extLst>
              <a:ext uri="{FF2B5EF4-FFF2-40B4-BE49-F238E27FC236}">
                <a16:creationId xmlns:a16="http://schemas.microsoft.com/office/drawing/2014/main" id="{3B807B72-961F-CA67-E8E6-FC6C4DE37E85}"/>
              </a:ext>
            </a:extLst>
          </p:cNvPr>
          <p:cNvSpPr txBox="1"/>
          <p:nvPr/>
        </p:nvSpPr>
        <p:spPr>
          <a:xfrm>
            <a:off x="1092198" y="30777"/>
            <a:ext cx="5003802" cy="769441"/>
          </a:xfrm>
          <a:prstGeom prst="rect">
            <a:avLst/>
          </a:prstGeom>
          <a:noFill/>
        </p:spPr>
        <p:txBody>
          <a:bodyPr wrap="square" rtlCol="0">
            <a:spAutoFit/>
          </a:bodyPr>
          <a:lstStyle/>
          <a:p>
            <a:r>
              <a:rPr lang="en-US" altLang="zh-TW" sz="4400" b="1" dirty="0"/>
              <a:t>Results and analysis</a:t>
            </a:r>
            <a:endParaRPr lang="zh-TW" altLang="en-US" sz="4400" b="1" dirty="0"/>
          </a:p>
        </p:txBody>
      </p:sp>
      <p:sp>
        <p:nvSpPr>
          <p:cNvPr id="4" name="文字方塊 3">
            <a:extLst>
              <a:ext uri="{FF2B5EF4-FFF2-40B4-BE49-F238E27FC236}">
                <a16:creationId xmlns:a16="http://schemas.microsoft.com/office/drawing/2014/main" id="{A3265567-8805-BC2B-9E75-E7F5559EC35F}"/>
              </a:ext>
            </a:extLst>
          </p:cNvPr>
          <p:cNvSpPr txBox="1"/>
          <p:nvPr/>
        </p:nvSpPr>
        <p:spPr>
          <a:xfrm>
            <a:off x="5915920" y="92331"/>
            <a:ext cx="5003802"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偏好</a:t>
            </a:r>
          </a:p>
        </p:txBody>
      </p:sp>
      <p:sp>
        <p:nvSpPr>
          <p:cNvPr id="5" name="文字方塊 4">
            <a:extLst>
              <a:ext uri="{FF2B5EF4-FFF2-40B4-BE49-F238E27FC236}">
                <a16:creationId xmlns:a16="http://schemas.microsoft.com/office/drawing/2014/main" id="{26666BB1-CA62-159F-D7AD-B864A061DE9D}"/>
              </a:ext>
            </a:extLst>
          </p:cNvPr>
          <p:cNvSpPr txBox="1"/>
          <p:nvPr/>
        </p:nvSpPr>
        <p:spPr>
          <a:xfrm>
            <a:off x="139700" y="1149882"/>
            <a:ext cx="326243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國家與設備的交互作用</a:t>
            </a:r>
          </a:p>
        </p:txBody>
      </p:sp>
      <p:graphicFrame>
        <p:nvGraphicFramePr>
          <p:cNvPr id="6" name="表格 5">
            <a:extLst>
              <a:ext uri="{FF2B5EF4-FFF2-40B4-BE49-F238E27FC236}">
                <a16:creationId xmlns:a16="http://schemas.microsoft.com/office/drawing/2014/main" id="{596D4E82-D964-E1BD-259B-7E6EA2EE1AA7}"/>
              </a:ext>
            </a:extLst>
          </p:cNvPr>
          <p:cNvGraphicFramePr>
            <a:graphicFrameLocks noGrp="1"/>
          </p:cNvGraphicFramePr>
          <p:nvPr/>
        </p:nvGraphicFramePr>
        <p:xfrm>
          <a:off x="656928" y="1773399"/>
          <a:ext cx="5003802" cy="2286000"/>
        </p:xfrm>
        <a:graphic>
          <a:graphicData uri="http://schemas.openxmlformats.org/drawingml/2006/table">
            <a:tbl>
              <a:tblPr firstRow="1" bandRow="1">
                <a:tableStyleId>{5C22544A-7EE6-4342-B048-85BDC9FD1C3A}</a:tableStyleId>
              </a:tblPr>
              <a:tblGrid>
                <a:gridCol w="1713294">
                  <a:extLst>
                    <a:ext uri="{9D8B030D-6E8A-4147-A177-3AD203B41FA5}">
                      <a16:colId xmlns:a16="http://schemas.microsoft.com/office/drawing/2014/main" val="1740852694"/>
                    </a:ext>
                  </a:extLst>
                </a:gridCol>
                <a:gridCol w="3290508">
                  <a:extLst>
                    <a:ext uri="{9D8B030D-6E8A-4147-A177-3AD203B41FA5}">
                      <a16:colId xmlns:a16="http://schemas.microsoft.com/office/drawing/2014/main" val="4118625294"/>
                    </a:ext>
                  </a:extLst>
                </a:gridCol>
              </a:tblGrid>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英國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60551460"/>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選單滑動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TW" sz="2400" dirty="0">
                          <a:solidFill>
                            <a:sysClr val="windowText" lastClr="000000"/>
                          </a:solidFill>
                          <a:latin typeface="+mn-lt"/>
                          <a:ea typeface="微軟正黑體" panose="020B0604030504040204" pitchFamily="34" charset="-120"/>
                        </a:rPr>
                        <a:t>F(3,69) = 29.7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9709817"/>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列表選擇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9.1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6698282"/>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內容輸入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9.6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873340"/>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地圖操作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16.2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1137317"/>
                  </a:ext>
                </a:extLst>
              </a:tr>
            </a:tbl>
          </a:graphicData>
        </a:graphic>
      </p:graphicFrame>
      <p:graphicFrame>
        <p:nvGraphicFramePr>
          <p:cNvPr id="7" name="表格 6">
            <a:extLst>
              <a:ext uri="{FF2B5EF4-FFF2-40B4-BE49-F238E27FC236}">
                <a16:creationId xmlns:a16="http://schemas.microsoft.com/office/drawing/2014/main" id="{ADCF9399-1728-92BA-BE2B-FD15DC90D951}"/>
              </a:ext>
            </a:extLst>
          </p:cNvPr>
          <p:cNvGraphicFramePr>
            <a:graphicFrameLocks noGrp="1"/>
          </p:cNvGraphicFramePr>
          <p:nvPr/>
        </p:nvGraphicFramePr>
        <p:xfrm>
          <a:off x="6263643" y="1773399"/>
          <a:ext cx="5003802" cy="2286000"/>
        </p:xfrm>
        <a:graphic>
          <a:graphicData uri="http://schemas.openxmlformats.org/drawingml/2006/table">
            <a:tbl>
              <a:tblPr firstRow="1" bandRow="1">
                <a:tableStyleId>{5C22544A-7EE6-4342-B048-85BDC9FD1C3A}</a:tableStyleId>
              </a:tblPr>
              <a:tblGrid>
                <a:gridCol w="1713294">
                  <a:extLst>
                    <a:ext uri="{9D8B030D-6E8A-4147-A177-3AD203B41FA5}">
                      <a16:colId xmlns:a16="http://schemas.microsoft.com/office/drawing/2014/main" val="3967544358"/>
                    </a:ext>
                  </a:extLst>
                </a:gridCol>
                <a:gridCol w="3290508">
                  <a:extLst>
                    <a:ext uri="{9D8B030D-6E8A-4147-A177-3AD203B41FA5}">
                      <a16:colId xmlns:a16="http://schemas.microsoft.com/office/drawing/2014/main" val="2667659961"/>
                    </a:ext>
                  </a:extLst>
                </a:gridCol>
              </a:tblGrid>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中國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36860910"/>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選單滑動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61.9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184892"/>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列表選擇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20.1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791798"/>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內容輸入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2400" dirty="0">
                          <a:solidFill>
                            <a:sysClr val="windowText" lastClr="000000"/>
                          </a:solidFill>
                          <a:latin typeface="+mn-lt"/>
                          <a:ea typeface="微軟正黑體" panose="020B0604030504040204" pitchFamily="34" charset="-120"/>
                        </a:rPr>
                        <a:t>F(3,69) = 23.1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8599881"/>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地圖操作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TW" sz="2400" dirty="0">
                          <a:solidFill>
                            <a:sysClr val="windowText" lastClr="000000"/>
                          </a:solidFill>
                          <a:latin typeface="+mn-lt"/>
                          <a:ea typeface="微軟正黑體" panose="020B0604030504040204" pitchFamily="34" charset="-120"/>
                        </a:rPr>
                        <a:t>F(3,69) = 13.8 </a:t>
                      </a:r>
                      <a:r>
                        <a:rPr lang="zh-TW" altLang="en-US" sz="2400" dirty="0">
                          <a:solidFill>
                            <a:sysClr val="windowText" lastClr="000000"/>
                          </a:solidFill>
                          <a:latin typeface="+mn-lt"/>
                          <a:ea typeface="微軟正黑體" panose="020B0604030504040204" pitchFamily="34" charset="-120"/>
                        </a:rPr>
                        <a:t>；</a:t>
                      </a:r>
                      <a:r>
                        <a:rPr lang="en-US" altLang="zh-TW" sz="2400" dirty="0">
                          <a:solidFill>
                            <a:sysClr val="windowText" lastClr="000000"/>
                          </a:solidFill>
                          <a:latin typeface="+mn-lt"/>
                          <a:ea typeface="微軟正黑體" panose="020B0604030504040204" pitchFamily="34" charset="-120"/>
                        </a:rPr>
                        <a:t>P&lt;0.001</a:t>
                      </a:r>
                      <a:endParaRPr lang="zh-TW" altLang="en-US" sz="2400" dirty="0">
                        <a:solidFill>
                          <a:sysClr val="windowText" lastClr="000000"/>
                        </a:solidFill>
                        <a:latin typeface="+mn-lt"/>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8060594"/>
                  </a:ext>
                </a:extLst>
              </a:tr>
            </a:tbl>
          </a:graphicData>
        </a:graphic>
      </p:graphicFrame>
      <p:sp>
        <p:nvSpPr>
          <p:cNvPr id="8" name="文字方塊 7">
            <a:extLst>
              <a:ext uri="{FF2B5EF4-FFF2-40B4-BE49-F238E27FC236}">
                <a16:creationId xmlns:a16="http://schemas.microsoft.com/office/drawing/2014/main" id="{F9325EE7-D195-5605-76AF-921267BC36D7}"/>
              </a:ext>
            </a:extLst>
          </p:cNvPr>
          <p:cNvSpPr txBox="1"/>
          <p:nvPr/>
        </p:nvSpPr>
        <p:spPr>
          <a:xfrm>
            <a:off x="668020" y="4053840"/>
            <a:ext cx="9126216" cy="1015663"/>
          </a:xfrm>
          <a:prstGeom prst="rect">
            <a:avLst/>
          </a:prstGeom>
          <a:noFill/>
        </p:spPr>
        <p:txBody>
          <a:bodyPr wrap="non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在中國的受測者</a:t>
            </a:r>
            <a:endParaRPr lang="en-US" altLang="zh-TW" sz="2400" dirty="0">
              <a:latin typeface="微軟正黑體" panose="020B0604030504040204" pitchFamily="34" charset="-120"/>
              <a:ea typeface="微軟正黑體" panose="020B0604030504040204" pitchFamily="34" charset="-120"/>
            </a:endParaRPr>
          </a:p>
          <a:p>
            <a:pPr marL="533400" lvl="0" indent="-268288">
              <a:buFont typeface="Arial" panose="020B0604020202020204" pitchFamily="34" charset="0"/>
              <a:buChar char="•"/>
              <a:defRPr/>
            </a:pPr>
            <a:r>
              <a:rPr lang="zh-TW" altLang="en-US" sz="2400" dirty="0">
                <a:latin typeface="微軟正黑體" panose="020B0604030504040204" pitchFamily="34" charset="-120"/>
                <a:ea typeface="微軟正黑體" panose="020B0604030504040204" pitchFamily="34" charset="-120"/>
              </a:rPr>
              <a:t>觸控螢幕視所有任務中最受歡迎的，而觸控板是最不受歡迎的</a:t>
            </a:r>
            <a:endParaRPr lang="en-US" altLang="zh-TW" sz="2400" dirty="0">
              <a:latin typeface="微軟正黑體" panose="020B0604030504040204" pitchFamily="34" charset="-120"/>
              <a:ea typeface="微軟正黑體" panose="020B0604030504040204" pitchFamily="34" charset="-120"/>
            </a:endParaRPr>
          </a:p>
        </p:txBody>
      </p:sp>
      <mc:AlternateContent xmlns:mc="http://schemas.openxmlformats.org/markup-compatibility/2006">
        <mc:Choice xmlns:a14="http://schemas.microsoft.com/office/drawing/2010/main" Requires="a14">
          <p:sp>
            <p:nvSpPr>
              <p:cNvPr id="10" name="文字方塊 9">
                <a:extLst>
                  <a:ext uri="{FF2B5EF4-FFF2-40B4-BE49-F238E27FC236}">
                    <a16:creationId xmlns:a16="http://schemas.microsoft.com/office/drawing/2014/main" id="{BAA24DFC-D675-C857-65A6-A8C6F788C3ED}"/>
                  </a:ext>
                </a:extLst>
              </p:cNvPr>
              <p:cNvSpPr txBox="1"/>
              <p:nvPr/>
            </p:nvSpPr>
            <p:spPr>
              <a:xfrm>
                <a:off x="139700" y="5468276"/>
                <a:ext cx="11747500" cy="1144993"/>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b="1" dirty="0">
                    <a:latin typeface="微軟正黑體" panose="020B0604030504040204" pitchFamily="34" charset="-120"/>
                    <a:ea typeface="微軟正黑體" panose="020B0604030504040204" pitchFamily="34" charset="-120"/>
                  </a:rPr>
                  <a:t>在卡方檢定顯示</a:t>
                </a:r>
                <a:r>
                  <a:rPr lang="en-US" altLang="zh-TW" sz="2400" b="1" dirty="0">
                    <a:latin typeface="微軟正黑體" panose="020B0604030504040204" pitchFamily="34" charset="-120"/>
                    <a:ea typeface="微軟正黑體" panose="020B0604030504040204" pitchFamily="34" charset="-120"/>
                  </a:rPr>
                  <a:t>(</a:t>
                </a:r>
                <a14:m>
                  <m:oMath xmlns:m="http://schemas.openxmlformats.org/officeDocument/2006/math">
                    <m:sSup>
                      <m:sSupPr>
                        <m:ctrlPr>
                          <a:rPr lang="en-US" altLang="zh-TW" sz="2400" b="1" i="1" smtClean="0">
                            <a:latin typeface="Cambria Math" panose="02040503050406030204" pitchFamily="18" charset="0"/>
                            <a:ea typeface="微軟正黑體" panose="020B0604030504040204" pitchFamily="34" charset="-120"/>
                          </a:rPr>
                        </m:ctrlPr>
                      </m:sSupPr>
                      <m:e>
                        <m:r>
                          <m:rPr>
                            <m:nor/>
                          </m:rPr>
                          <a:rPr lang="el-GR" altLang="zh-TW" b="1"/>
                          <m:t>χ</m:t>
                        </m:r>
                      </m:e>
                      <m:sup>
                        <m:r>
                          <a:rPr lang="en-US" altLang="zh-TW" sz="2400" b="1" i="1">
                            <a:latin typeface="Cambria Math" panose="02040503050406030204" pitchFamily="18" charset="0"/>
                            <a:ea typeface="微軟正黑體" panose="020B0604030504040204" pitchFamily="34" charset="-120"/>
                          </a:rPr>
                          <m:t>𝟐</m:t>
                        </m:r>
                      </m:sup>
                    </m:sSup>
                  </m:oMath>
                </a14:m>
                <a:r>
                  <a:rPr lang="en-US" altLang="zh-TW" sz="2400" b="1" dirty="0">
                    <a:latin typeface="微軟正黑體" panose="020B0604030504040204" pitchFamily="34" charset="-120"/>
                    <a:ea typeface="微軟正黑體" panose="020B0604030504040204" pitchFamily="34" charset="-120"/>
                  </a:rPr>
                  <a:t>=10.5</a:t>
                </a:r>
                <a:r>
                  <a:rPr lang="zh-TW" altLang="en-US" sz="2400" b="1" dirty="0">
                    <a:latin typeface="微軟正黑體" panose="020B0604030504040204" pitchFamily="34" charset="-120"/>
                    <a:ea typeface="微軟正黑體" panose="020B0604030504040204" pitchFamily="34" charset="-120"/>
                  </a:rPr>
                  <a:t>；</a:t>
                </a:r>
                <a:r>
                  <a:rPr lang="en-US" altLang="zh-TW" sz="2400" b="1" dirty="0">
                    <a:latin typeface="微軟正黑體" panose="020B0604030504040204" pitchFamily="34" charset="-120"/>
                    <a:ea typeface="微軟正黑體" panose="020B0604030504040204" pitchFamily="34" charset="-120"/>
                  </a:rPr>
                  <a:t>p&lt;0.01)</a:t>
                </a:r>
                <a:r>
                  <a:rPr lang="zh-TW" altLang="en-US" sz="2400" b="1" dirty="0">
                    <a:latin typeface="微軟正黑體" panose="020B0604030504040204" pitchFamily="34" charset="-120"/>
                    <a:ea typeface="微軟正黑體" panose="020B0604030504040204" pitchFamily="34" charset="-120"/>
                  </a:rPr>
                  <a:t>，若要選擇與觸控螢幕並用，英國的受測者大多偏好旋轉控制器，而中國則偏好方向盤</a:t>
                </a:r>
              </a:p>
            </p:txBody>
          </p:sp>
        </mc:Choice>
        <mc:Fallback>
          <p:sp>
            <p:nvSpPr>
              <p:cNvPr id="10" name="文字方塊 9">
                <a:extLst>
                  <a:ext uri="{FF2B5EF4-FFF2-40B4-BE49-F238E27FC236}">
                    <a16:creationId xmlns:a16="http://schemas.microsoft.com/office/drawing/2014/main" id="{BAA24DFC-D675-C857-65A6-A8C6F788C3ED}"/>
                  </a:ext>
                </a:extLst>
              </p:cNvPr>
              <p:cNvSpPr txBox="1">
                <a:spLocks noRot="1" noChangeAspect="1" noMove="1" noResize="1" noEditPoints="1" noAdjustHandles="1" noChangeArrowheads="1" noChangeShapeType="1" noTextEdit="1"/>
              </p:cNvSpPr>
              <p:nvPr/>
            </p:nvSpPr>
            <p:spPr>
              <a:xfrm>
                <a:off x="139700" y="5468276"/>
                <a:ext cx="11747500" cy="1144993"/>
              </a:xfrm>
              <a:prstGeom prst="rect">
                <a:avLst/>
              </a:prstGeom>
              <a:blipFill>
                <a:blip r:embed="rId4"/>
                <a:stretch>
                  <a:fillRect l="-727" r="-675" b="-11702"/>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433682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ED610395-90B4-B0E1-D953-AF4D852B48B2}"/>
              </a:ext>
            </a:extLst>
          </p:cNvPr>
          <p:cNvSpPr txBox="1"/>
          <p:nvPr/>
        </p:nvSpPr>
        <p:spPr>
          <a:xfrm>
            <a:off x="139700" y="0"/>
            <a:ext cx="812800" cy="830997"/>
          </a:xfrm>
          <a:prstGeom prst="rect">
            <a:avLst/>
          </a:prstGeom>
          <a:noFill/>
        </p:spPr>
        <p:txBody>
          <a:bodyPr wrap="square" rtlCol="0">
            <a:spAutoFit/>
          </a:bodyPr>
          <a:lstStyle/>
          <a:p>
            <a:r>
              <a:rPr lang="en-US" altLang="zh-TW" sz="4800" b="1" dirty="0"/>
              <a:t>04</a:t>
            </a:r>
            <a:r>
              <a:rPr lang="zh-TW" altLang="en-US" sz="4800" b="1" dirty="0"/>
              <a:t> </a:t>
            </a:r>
          </a:p>
        </p:txBody>
      </p:sp>
      <p:sp>
        <p:nvSpPr>
          <p:cNvPr id="3" name="文字方塊 2">
            <a:extLst>
              <a:ext uri="{FF2B5EF4-FFF2-40B4-BE49-F238E27FC236}">
                <a16:creationId xmlns:a16="http://schemas.microsoft.com/office/drawing/2014/main" id="{0563DD0A-823D-07C3-FA7F-2E2B47D8296C}"/>
              </a:ext>
            </a:extLst>
          </p:cNvPr>
          <p:cNvSpPr txBox="1"/>
          <p:nvPr/>
        </p:nvSpPr>
        <p:spPr>
          <a:xfrm>
            <a:off x="1092198" y="30777"/>
            <a:ext cx="5003802" cy="769441"/>
          </a:xfrm>
          <a:prstGeom prst="rect">
            <a:avLst/>
          </a:prstGeom>
          <a:noFill/>
        </p:spPr>
        <p:txBody>
          <a:bodyPr wrap="square" rtlCol="0">
            <a:spAutoFit/>
          </a:bodyPr>
          <a:lstStyle/>
          <a:p>
            <a:r>
              <a:rPr lang="en-US" altLang="zh-TW" sz="4400" b="1" dirty="0"/>
              <a:t>Discussion</a:t>
            </a:r>
            <a:endParaRPr lang="zh-TW" altLang="en-US" sz="4400" b="1" dirty="0"/>
          </a:p>
        </p:txBody>
      </p:sp>
      <p:sp>
        <p:nvSpPr>
          <p:cNvPr id="4" name="文字方塊 3">
            <a:extLst>
              <a:ext uri="{FF2B5EF4-FFF2-40B4-BE49-F238E27FC236}">
                <a16:creationId xmlns:a16="http://schemas.microsoft.com/office/drawing/2014/main" id="{DCD5FC85-BC0A-299C-6B92-8AFBD5B6254E}"/>
              </a:ext>
            </a:extLst>
          </p:cNvPr>
          <p:cNvSpPr txBox="1"/>
          <p:nvPr/>
        </p:nvSpPr>
        <p:spPr>
          <a:xfrm>
            <a:off x="134620" y="753642"/>
            <a:ext cx="2562860" cy="578492"/>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b="1" dirty="0">
                <a:latin typeface="微軟正黑體" panose="020B0604030504040204" pitchFamily="34" charset="-120"/>
                <a:ea typeface="微軟正黑體" panose="020B0604030504040204" pitchFamily="34" charset="-120"/>
              </a:rPr>
              <a:t>人機介面評估</a:t>
            </a:r>
          </a:p>
        </p:txBody>
      </p:sp>
      <p:sp>
        <p:nvSpPr>
          <p:cNvPr id="5" name="文字方塊 4">
            <a:extLst>
              <a:ext uri="{FF2B5EF4-FFF2-40B4-BE49-F238E27FC236}">
                <a16:creationId xmlns:a16="http://schemas.microsoft.com/office/drawing/2014/main" id="{ABABF504-018D-A9E4-9EC7-9F828B680350}"/>
              </a:ext>
            </a:extLst>
          </p:cNvPr>
          <p:cNvSpPr txBox="1"/>
          <p:nvPr/>
        </p:nvSpPr>
        <p:spPr>
          <a:xfrm>
            <a:off x="332740" y="1332134"/>
            <a:ext cx="11724640" cy="2794483"/>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單獨使用觸控螢幕通常比其他更快，且需要的注視更少</a:t>
            </a:r>
            <a:endParaRPr lang="en-US" altLang="zh-TW" sz="2400" dirty="0">
              <a:latin typeface="微軟正黑體" panose="020B0604030504040204" pitchFamily="34" charset="-120"/>
              <a:ea typeface="微軟正黑體" panose="020B0604030504040204" pitchFamily="34" charset="-120"/>
            </a:endParaRPr>
          </a:p>
          <a:p>
            <a:pPr indent="365125">
              <a:lnSpc>
                <a:spcPct val="150000"/>
              </a:lnSpc>
            </a:pPr>
            <a:r>
              <a:rPr lang="zh-TW" altLang="en-US" sz="2400" dirty="0">
                <a:latin typeface="微軟正黑體" panose="020B0604030504040204" pitchFamily="34" charset="-120"/>
                <a:ea typeface="微軟正黑體" panose="020B0604030504040204" pitchFamily="34" charset="-120"/>
              </a:rPr>
              <a:t>→這與</a:t>
            </a:r>
            <a:r>
              <a:rPr lang="en-US" altLang="zh-TW" sz="2400" dirty="0">
                <a:latin typeface="微軟正黑體" panose="020B0604030504040204" pitchFamily="34" charset="-120"/>
                <a:ea typeface="微軟正黑體" panose="020B0604030504040204" pitchFamily="34" charset="-120"/>
              </a:rPr>
              <a:t>Burnett el at.(2011)</a:t>
            </a:r>
            <a:r>
              <a:rPr lang="zh-TW" altLang="en-US" sz="2400" dirty="0">
                <a:latin typeface="微軟正黑體" panose="020B0604030504040204" pitchFamily="34" charset="-120"/>
                <a:ea typeface="微軟正黑體" panose="020B0604030504040204" pitchFamily="34" charset="-120"/>
              </a:rPr>
              <a:t>的發現一致</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觸控螢幕在日常環境中的普遍性及使用廣泛的使用範圍，使此類設備對人們用起來越熟悉且更直觀</a:t>
            </a:r>
            <a:endParaRPr lang="en-US" altLang="zh-TW" sz="2400" dirty="0">
              <a:latin typeface="微軟正黑體" panose="020B0604030504040204" pitchFamily="34" charset="-120"/>
              <a:ea typeface="微軟正黑體" panose="020B0604030504040204" pitchFamily="34" charset="-120"/>
            </a:endParaRPr>
          </a:p>
          <a:p>
            <a:pPr indent="274638">
              <a:lnSpc>
                <a:spcPct val="150000"/>
              </a:lnSpc>
            </a:pPr>
            <a:r>
              <a:rPr lang="zh-TW"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這與</a:t>
            </a:r>
            <a:r>
              <a:rPr lang="en-US" altLang="zh-TW" sz="2400" dirty="0" err="1">
                <a:latin typeface="微軟正黑體" panose="020B0604030504040204" pitchFamily="34" charset="-120"/>
                <a:ea typeface="微軟正黑體" panose="020B0604030504040204" pitchFamily="34" charset="-120"/>
              </a:rPr>
              <a:t>HaBler</a:t>
            </a:r>
            <a:r>
              <a:rPr lang="en-US" altLang="zh-TW" sz="2400" dirty="0">
                <a:latin typeface="微軟正黑體" panose="020B0604030504040204" pitchFamily="34" charset="-120"/>
                <a:ea typeface="微軟正黑體" panose="020B0604030504040204" pitchFamily="34" charset="-120"/>
              </a:rPr>
              <a:t> el at.(2016)</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Motti</a:t>
            </a:r>
            <a:r>
              <a:rPr lang="en-US" altLang="zh-TW" sz="2400" dirty="0">
                <a:latin typeface="微軟正黑體" panose="020B0604030504040204" pitchFamily="34" charset="-120"/>
                <a:ea typeface="微軟正黑體" panose="020B0604030504040204" pitchFamily="34" charset="-120"/>
              </a:rPr>
              <a:t> el at.(2013)</a:t>
            </a:r>
            <a:r>
              <a:rPr lang="zh-TW" altLang="en-US"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Joddrell</a:t>
            </a:r>
            <a:r>
              <a:rPr lang="zh-TW" altLang="en-US" sz="2400" dirty="0">
                <a:latin typeface="微軟正黑體" panose="020B0604030504040204" pitchFamily="34" charset="-120"/>
                <a:ea typeface="微軟正黑體" panose="020B0604030504040204" pitchFamily="34" charset="-120"/>
              </a:rPr>
              <a:t>和</a:t>
            </a:r>
            <a:r>
              <a:rPr lang="en-US" altLang="zh-TW" sz="2400" dirty="0">
                <a:latin typeface="微軟正黑體" panose="020B0604030504040204" pitchFamily="34" charset="-120"/>
                <a:ea typeface="微軟正黑體" panose="020B0604030504040204" pitchFamily="34" charset="-120"/>
              </a:rPr>
              <a:t>Astell(2016)</a:t>
            </a:r>
            <a:r>
              <a:rPr lang="zh-TW" altLang="en-US" sz="2400" dirty="0">
                <a:latin typeface="微軟正黑體" panose="020B0604030504040204" pitchFamily="34" charset="-120"/>
                <a:ea typeface="微軟正黑體" panose="020B0604030504040204" pitchFamily="34" charset="-120"/>
              </a:rPr>
              <a:t>的發現一致</a:t>
            </a:r>
            <a:endParaRPr lang="en-US" altLang="zh-TW" sz="2400"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CA5ACD43-AC67-60BC-A694-90A4031F6573}"/>
              </a:ext>
            </a:extLst>
          </p:cNvPr>
          <p:cNvSpPr txBox="1"/>
          <p:nvPr/>
        </p:nvSpPr>
        <p:spPr>
          <a:xfrm>
            <a:off x="134620" y="4117631"/>
            <a:ext cx="2562860" cy="578492"/>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b="1" dirty="0">
                <a:latin typeface="微軟正黑體" panose="020B0604030504040204" pitchFamily="34" charset="-120"/>
                <a:ea typeface="微軟正黑體" panose="020B0604030504040204" pitchFamily="34" charset="-120"/>
              </a:rPr>
              <a:t>文化差異</a:t>
            </a:r>
          </a:p>
        </p:txBody>
      </p:sp>
      <p:sp>
        <p:nvSpPr>
          <p:cNvPr id="7" name="文字方塊 6">
            <a:extLst>
              <a:ext uri="{FF2B5EF4-FFF2-40B4-BE49-F238E27FC236}">
                <a16:creationId xmlns:a16="http://schemas.microsoft.com/office/drawing/2014/main" id="{72D18117-D44D-3F76-D272-14170DDB1B96}"/>
              </a:ext>
            </a:extLst>
          </p:cNvPr>
          <p:cNvSpPr txBox="1"/>
          <p:nvPr/>
        </p:nvSpPr>
        <p:spPr>
          <a:xfrm>
            <a:off x="332740" y="4852574"/>
            <a:ext cx="11859260" cy="1132490"/>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不同國家和文化之間的可接受度不同，中國受測者似乎比英國的更關注二次車載設備</a:t>
            </a:r>
            <a:endParaRPr lang="en-US" altLang="zh-TW" sz="2400" dirty="0">
              <a:latin typeface="微軟正黑體" panose="020B0604030504040204" pitchFamily="34" charset="-120"/>
              <a:ea typeface="微軟正黑體" panose="020B0604030504040204" pitchFamily="34" charset="-120"/>
            </a:endParaRPr>
          </a:p>
          <a:p>
            <a:pPr indent="365125">
              <a:lnSpc>
                <a:spcPct val="150000"/>
              </a:lnSpc>
            </a:pPr>
            <a:r>
              <a:rPr lang="zh-TW" altLang="en-US" sz="2400" dirty="0">
                <a:latin typeface="微軟正黑體" panose="020B0604030504040204" pitchFamily="34" charset="-120"/>
                <a:ea typeface="微軟正黑體" panose="020B0604030504040204" pitchFamily="34" charset="-120"/>
              </a:rPr>
              <a:t>→這與</a:t>
            </a:r>
            <a:r>
              <a:rPr lang="en-US" altLang="zh-TW" sz="2400" dirty="0">
                <a:latin typeface="微軟正黑體" panose="020B0604030504040204" pitchFamily="34" charset="-120"/>
                <a:ea typeface="微軟正黑體" panose="020B0604030504040204" pitchFamily="34" charset="-120"/>
              </a:rPr>
              <a:t>Young el at.(2012)</a:t>
            </a:r>
            <a:r>
              <a:rPr lang="zh-TW" altLang="en-US" sz="2400" dirty="0">
                <a:latin typeface="微軟正黑體" panose="020B0604030504040204" pitchFamily="34" charset="-120"/>
                <a:ea typeface="微軟正黑體" panose="020B0604030504040204" pitchFamily="34" charset="-120"/>
              </a:rPr>
              <a:t>的發現一致</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555736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AEAD2544-D0B6-4233-AF03-4642586F70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EEA67A12-A0ED-3473-4D81-9F5AB08CBC70}"/>
              </a:ext>
            </a:extLst>
          </p:cNvPr>
          <p:cNvSpPr txBox="1"/>
          <p:nvPr/>
        </p:nvSpPr>
        <p:spPr>
          <a:xfrm>
            <a:off x="139700" y="0"/>
            <a:ext cx="812800" cy="830997"/>
          </a:xfrm>
          <a:prstGeom prst="rect">
            <a:avLst/>
          </a:prstGeom>
          <a:noFill/>
        </p:spPr>
        <p:txBody>
          <a:bodyPr wrap="square" rtlCol="0">
            <a:spAutoFit/>
          </a:bodyPr>
          <a:lstStyle/>
          <a:p>
            <a:r>
              <a:rPr lang="en-US" altLang="zh-TW" sz="4800" b="1" dirty="0"/>
              <a:t>05</a:t>
            </a:r>
            <a:r>
              <a:rPr lang="zh-TW" altLang="en-US" sz="4800" b="1" dirty="0"/>
              <a:t> </a:t>
            </a:r>
          </a:p>
        </p:txBody>
      </p:sp>
      <p:sp>
        <p:nvSpPr>
          <p:cNvPr id="3" name="文字方塊 2">
            <a:extLst>
              <a:ext uri="{FF2B5EF4-FFF2-40B4-BE49-F238E27FC236}">
                <a16:creationId xmlns:a16="http://schemas.microsoft.com/office/drawing/2014/main" id="{6245DCD2-23DD-1459-4EE1-BA84F9BD905B}"/>
              </a:ext>
            </a:extLst>
          </p:cNvPr>
          <p:cNvSpPr txBox="1"/>
          <p:nvPr/>
        </p:nvSpPr>
        <p:spPr>
          <a:xfrm>
            <a:off x="1092198" y="30777"/>
            <a:ext cx="5003802" cy="769441"/>
          </a:xfrm>
          <a:prstGeom prst="rect">
            <a:avLst/>
          </a:prstGeom>
          <a:noFill/>
        </p:spPr>
        <p:txBody>
          <a:bodyPr wrap="square" rtlCol="0">
            <a:spAutoFit/>
          </a:bodyPr>
          <a:lstStyle/>
          <a:p>
            <a:r>
              <a:rPr lang="en-US" altLang="zh-TW" sz="4400" b="1" dirty="0"/>
              <a:t>Conclusion</a:t>
            </a:r>
            <a:endParaRPr lang="zh-TW" altLang="en-US" sz="4400" b="1" dirty="0"/>
          </a:p>
        </p:txBody>
      </p:sp>
      <p:sp>
        <p:nvSpPr>
          <p:cNvPr id="4" name="文字方塊 3">
            <a:extLst>
              <a:ext uri="{FF2B5EF4-FFF2-40B4-BE49-F238E27FC236}">
                <a16:creationId xmlns:a16="http://schemas.microsoft.com/office/drawing/2014/main" id="{3784095B-7505-6288-69F4-0CAC106F13A4}"/>
              </a:ext>
            </a:extLst>
          </p:cNvPr>
          <p:cNvSpPr txBox="1"/>
          <p:nvPr/>
        </p:nvSpPr>
        <p:spPr>
          <a:xfrm>
            <a:off x="546100" y="1073682"/>
            <a:ext cx="11523980" cy="390247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觸控螢幕在英國和中國是一個很流行的解決方案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要求最低的設備</a:t>
            </a:r>
            <a:r>
              <a:rPr lang="en-US" altLang="zh-TW" sz="2400" dirty="0">
                <a:latin typeface="微軟正黑體" panose="020B0604030504040204" pitchFamily="34" charset="-120"/>
                <a:ea typeface="微軟正黑體" panose="020B0604030504040204" pitchFamily="34" charset="-120"/>
              </a:rPr>
              <a:t>)</a:t>
            </a: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不過在各個任務中可發現，每個任務適合的設備都不同</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該研究揭示了英國和中國之間的差異，特別是在駕駛性能和視覺行為方面，結果表明中國的受測者投入更多時間及對設備的視覺關注，顯然是犧牲他們的駕駛性能為代價。即便如此受測者仍認為這些設備的干擾較少。</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該研究證明了在設計和評估新型車載設備時考慮當地文化的重要性，儘管人們承認文化因素是複雜且相互關聯的。</a:t>
            </a:r>
          </a:p>
        </p:txBody>
      </p:sp>
    </p:spTree>
    <p:extLst>
      <p:ext uri="{BB962C8B-B14F-4D97-AF65-F5344CB8AC3E}">
        <p14:creationId xmlns:p14="http://schemas.microsoft.com/office/powerpoint/2010/main" val="3082943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stretch>
            <a:fillRect/>
          </a:stretch>
        </a:blipFill>
        <a:effectLst/>
      </p:bgPr>
    </p:bg>
    <p:spTree>
      <p:nvGrpSpPr>
        <p:cNvPr id="1" name=""/>
        <p:cNvGrpSpPr/>
        <p:nvPr/>
      </p:nvGrpSpPr>
      <p:grpSpPr>
        <a:xfrm>
          <a:off x="0" y="0"/>
          <a:ext cx="0" cy="0"/>
          <a:chOff x="0" y="0"/>
          <a:chExt cx="0" cy="0"/>
        </a:xfrm>
      </p:grpSpPr>
      <p:sp>
        <p:nvSpPr>
          <p:cNvPr id="4" name="文字方塊 3">
            <a:extLst>
              <a:ext uri="{FF2B5EF4-FFF2-40B4-BE49-F238E27FC236}">
                <a16:creationId xmlns:a16="http://schemas.microsoft.com/office/drawing/2014/main" id="{884F8F27-0B72-445F-8ECF-EFDC1B2194BE}"/>
              </a:ext>
            </a:extLst>
          </p:cNvPr>
          <p:cNvSpPr txBox="1"/>
          <p:nvPr/>
        </p:nvSpPr>
        <p:spPr>
          <a:xfrm>
            <a:off x="50800" y="3044280"/>
            <a:ext cx="12090400" cy="769441"/>
          </a:xfrm>
          <a:prstGeom prst="rect">
            <a:avLst/>
          </a:prstGeom>
          <a:noFill/>
        </p:spPr>
        <p:txBody>
          <a:bodyPr wrap="square" rtlCol="0">
            <a:spAutoFit/>
          </a:bodyPr>
          <a:lstStyle/>
          <a:p>
            <a:pPr algn="ctr"/>
            <a:r>
              <a:rPr lang="en-US" altLang="zh-TW" sz="4400" b="1" dirty="0"/>
              <a:t>Thank you</a:t>
            </a:r>
            <a:endParaRPr lang="zh-TW" altLang="en-US" sz="4400" b="1" dirty="0"/>
          </a:p>
        </p:txBody>
      </p:sp>
    </p:spTree>
    <p:extLst>
      <p:ext uri="{BB962C8B-B14F-4D97-AF65-F5344CB8AC3E}">
        <p14:creationId xmlns:p14="http://schemas.microsoft.com/office/powerpoint/2010/main" val="47580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2" y="1"/>
            <a:ext cx="12191996" cy="6857998"/>
          </a:xfrm>
          <a:prstGeom prst="rect">
            <a:avLst/>
          </a:prstGeom>
        </p:spPr>
      </p:pic>
      <p:sp>
        <p:nvSpPr>
          <p:cNvPr id="2" name="文字方塊 1">
            <a:extLst>
              <a:ext uri="{FF2B5EF4-FFF2-40B4-BE49-F238E27FC236}">
                <a16:creationId xmlns:a16="http://schemas.microsoft.com/office/drawing/2014/main" id="{F77DCDCA-6781-EB23-4708-879BA6A49DBE}"/>
              </a:ext>
            </a:extLst>
          </p:cNvPr>
          <p:cNvSpPr txBox="1"/>
          <p:nvPr/>
        </p:nvSpPr>
        <p:spPr>
          <a:xfrm>
            <a:off x="139700" y="0"/>
            <a:ext cx="812800" cy="830997"/>
          </a:xfrm>
          <a:prstGeom prst="rect">
            <a:avLst/>
          </a:prstGeom>
          <a:noFill/>
        </p:spPr>
        <p:txBody>
          <a:bodyPr wrap="square" rtlCol="0">
            <a:spAutoFit/>
          </a:bodyPr>
          <a:lstStyle/>
          <a:p>
            <a:r>
              <a:rPr lang="en-US" altLang="zh-TW" sz="4800" b="1" dirty="0"/>
              <a:t>01</a:t>
            </a:r>
            <a:r>
              <a:rPr lang="zh-TW" altLang="en-US" sz="4800" b="1" dirty="0"/>
              <a:t> </a:t>
            </a:r>
          </a:p>
        </p:txBody>
      </p:sp>
      <p:sp>
        <p:nvSpPr>
          <p:cNvPr id="3" name="文字方塊 2">
            <a:extLst>
              <a:ext uri="{FF2B5EF4-FFF2-40B4-BE49-F238E27FC236}">
                <a16:creationId xmlns:a16="http://schemas.microsoft.com/office/drawing/2014/main" id="{897FF316-FC6B-279E-9047-FB268C28FFE6}"/>
              </a:ext>
            </a:extLst>
          </p:cNvPr>
          <p:cNvSpPr txBox="1"/>
          <p:nvPr/>
        </p:nvSpPr>
        <p:spPr>
          <a:xfrm>
            <a:off x="1092198" y="30777"/>
            <a:ext cx="3106043" cy="769441"/>
          </a:xfrm>
          <a:prstGeom prst="rect">
            <a:avLst/>
          </a:prstGeom>
          <a:noFill/>
        </p:spPr>
        <p:txBody>
          <a:bodyPr wrap="none" rtlCol="0">
            <a:spAutoFit/>
          </a:bodyPr>
          <a:lstStyle/>
          <a:p>
            <a:r>
              <a:rPr lang="en-US" altLang="zh-TW" sz="4400" b="1" dirty="0"/>
              <a:t>Introduction</a:t>
            </a:r>
            <a:endParaRPr lang="zh-TW" altLang="en-US" sz="4400" b="1" dirty="0"/>
          </a:p>
        </p:txBody>
      </p:sp>
      <p:grpSp>
        <p:nvGrpSpPr>
          <p:cNvPr id="8" name="群組 7">
            <a:extLst>
              <a:ext uri="{FF2B5EF4-FFF2-40B4-BE49-F238E27FC236}">
                <a16:creationId xmlns:a16="http://schemas.microsoft.com/office/drawing/2014/main" id="{F54D55EA-97CC-9B74-8B60-0CA8538B5010}"/>
              </a:ext>
            </a:extLst>
          </p:cNvPr>
          <p:cNvGrpSpPr/>
          <p:nvPr/>
        </p:nvGrpSpPr>
        <p:grpSpPr>
          <a:xfrm>
            <a:off x="546100" y="1157799"/>
            <a:ext cx="11212480" cy="2453095"/>
            <a:chOff x="664018" y="4165276"/>
            <a:chExt cx="11212480" cy="2453095"/>
          </a:xfrm>
        </p:grpSpPr>
        <p:grpSp>
          <p:nvGrpSpPr>
            <p:cNvPr id="11" name="群組 10">
              <a:extLst>
                <a:ext uri="{FF2B5EF4-FFF2-40B4-BE49-F238E27FC236}">
                  <a16:creationId xmlns:a16="http://schemas.microsoft.com/office/drawing/2014/main" id="{4A1B32EE-CA05-8A56-CFED-BBE80E575FE6}"/>
                </a:ext>
              </a:extLst>
            </p:cNvPr>
            <p:cNvGrpSpPr/>
            <p:nvPr/>
          </p:nvGrpSpPr>
          <p:grpSpPr>
            <a:xfrm>
              <a:off x="664018" y="4165276"/>
              <a:ext cx="11212480" cy="1148904"/>
              <a:chOff x="694267" y="4165276"/>
              <a:chExt cx="11212480" cy="1148904"/>
            </a:xfrm>
          </p:grpSpPr>
          <p:sp>
            <p:nvSpPr>
              <p:cNvPr id="15" name="文字方塊 14">
                <a:extLst>
                  <a:ext uri="{FF2B5EF4-FFF2-40B4-BE49-F238E27FC236}">
                    <a16:creationId xmlns:a16="http://schemas.microsoft.com/office/drawing/2014/main" id="{FDDDBEFD-C835-83CE-87CE-69DC0FCE26DC}"/>
                  </a:ext>
                </a:extLst>
              </p:cNvPr>
              <p:cNvSpPr txBox="1"/>
              <p:nvPr/>
            </p:nvSpPr>
            <p:spPr>
              <a:xfrm>
                <a:off x="694267" y="4165276"/>
                <a:ext cx="1415772" cy="578492"/>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目的一 </a:t>
                </a:r>
                <a:r>
                  <a:rPr lang="en-US" altLang="zh-TW" sz="2400" dirty="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
            <p:nvSpPr>
              <p:cNvPr id="16" name="文字方塊 15">
                <a:extLst>
                  <a:ext uri="{FF2B5EF4-FFF2-40B4-BE49-F238E27FC236}">
                    <a16:creationId xmlns:a16="http://schemas.microsoft.com/office/drawing/2014/main" id="{8D017AD0-DF16-1C22-C8B7-FE8A1D887040}"/>
                  </a:ext>
                </a:extLst>
              </p:cNvPr>
              <p:cNvSpPr txBox="1"/>
              <p:nvPr/>
            </p:nvSpPr>
            <p:spPr>
              <a:xfrm>
                <a:off x="2042307" y="4173355"/>
                <a:ext cx="9864440" cy="1140825"/>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探索不同輸入設備對駕駛員分心和表現的影響，並引發對可與觸控螢幕結合使用的輔助輸入設備或設備的偏好。</a:t>
                </a:r>
                <a:endParaRPr lang="zh-TW" altLang="en-US" sz="2400" dirty="0"/>
              </a:p>
            </p:txBody>
          </p:sp>
        </p:grpSp>
        <p:grpSp>
          <p:nvGrpSpPr>
            <p:cNvPr id="12" name="群組 11">
              <a:extLst>
                <a:ext uri="{FF2B5EF4-FFF2-40B4-BE49-F238E27FC236}">
                  <a16:creationId xmlns:a16="http://schemas.microsoft.com/office/drawing/2014/main" id="{60C05F0F-752B-BB6B-304F-A390578CE781}"/>
                </a:ext>
              </a:extLst>
            </p:cNvPr>
            <p:cNvGrpSpPr/>
            <p:nvPr/>
          </p:nvGrpSpPr>
          <p:grpSpPr>
            <a:xfrm>
              <a:off x="664018" y="5469467"/>
              <a:ext cx="11212480" cy="1148904"/>
              <a:chOff x="694267" y="4165276"/>
              <a:chExt cx="11212480" cy="1148904"/>
            </a:xfrm>
          </p:grpSpPr>
          <p:sp>
            <p:nvSpPr>
              <p:cNvPr id="13" name="文字方塊 12">
                <a:extLst>
                  <a:ext uri="{FF2B5EF4-FFF2-40B4-BE49-F238E27FC236}">
                    <a16:creationId xmlns:a16="http://schemas.microsoft.com/office/drawing/2014/main" id="{50A0C927-A62B-4550-248D-F5F4CE4A2486}"/>
                  </a:ext>
                </a:extLst>
              </p:cNvPr>
              <p:cNvSpPr txBox="1"/>
              <p:nvPr/>
            </p:nvSpPr>
            <p:spPr>
              <a:xfrm>
                <a:off x="694267" y="4165276"/>
                <a:ext cx="1415772" cy="578492"/>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目的二 </a:t>
                </a:r>
                <a:r>
                  <a:rPr lang="en-US" altLang="zh-TW" sz="2400" dirty="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sp>
            <p:nvSpPr>
              <p:cNvPr id="14" name="文字方塊 13">
                <a:extLst>
                  <a:ext uri="{FF2B5EF4-FFF2-40B4-BE49-F238E27FC236}">
                    <a16:creationId xmlns:a16="http://schemas.microsoft.com/office/drawing/2014/main" id="{789051CA-E943-BC18-888F-DC46BE658D42}"/>
                  </a:ext>
                </a:extLst>
              </p:cNvPr>
              <p:cNvSpPr txBox="1"/>
              <p:nvPr/>
            </p:nvSpPr>
            <p:spPr>
              <a:xfrm>
                <a:off x="2042307" y="4173355"/>
                <a:ext cx="9864440" cy="1140825"/>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調查在國家層面</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英國和中國之間</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駕駛的表現、行為和對設備的接受度的差異，並以文化角度進行解釋。</a:t>
                </a:r>
                <a:endParaRPr lang="zh-TW" altLang="en-US" sz="2400" dirty="0"/>
              </a:p>
            </p:txBody>
          </p:sp>
        </p:grpSp>
      </p:grpSp>
      <p:graphicFrame>
        <p:nvGraphicFramePr>
          <p:cNvPr id="17" name="表格 16">
            <a:extLst>
              <a:ext uri="{FF2B5EF4-FFF2-40B4-BE49-F238E27FC236}">
                <a16:creationId xmlns:a16="http://schemas.microsoft.com/office/drawing/2014/main" id="{741F96BA-BCE3-4FBB-9FA8-D1BBC185E5FD}"/>
              </a:ext>
            </a:extLst>
          </p:cNvPr>
          <p:cNvGraphicFramePr>
            <a:graphicFrameLocks noGrp="1"/>
          </p:cNvGraphicFramePr>
          <p:nvPr>
            <p:extLst>
              <p:ext uri="{D42A27DB-BD31-4B8C-83A1-F6EECF244321}">
                <p14:modId xmlns:p14="http://schemas.microsoft.com/office/powerpoint/2010/main" val="2565621937"/>
              </p:ext>
            </p:extLst>
          </p:nvPr>
        </p:nvGraphicFramePr>
        <p:xfrm>
          <a:off x="139700" y="4124578"/>
          <a:ext cx="11912601" cy="2060194"/>
        </p:xfrm>
        <a:graphic>
          <a:graphicData uri="http://schemas.openxmlformats.org/drawingml/2006/table">
            <a:tbl>
              <a:tblPr firstRow="1" bandRow="1">
                <a:tableStyleId>{5C22544A-7EE6-4342-B048-85BDC9FD1C3A}</a:tableStyleId>
              </a:tblPr>
              <a:tblGrid>
                <a:gridCol w="2146299">
                  <a:extLst>
                    <a:ext uri="{9D8B030D-6E8A-4147-A177-3AD203B41FA5}">
                      <a16:colId xmlns:a16="http://schemas.microsoft.com/office/drawing/2014/main" val="3454800693"/>
                    </a:ext>
                  </a:extLst>
                </a:gridCol>
                <a:gridCol w="1016001">
                  <a:extLst>
                    <a:ext uri="{9D8B030D-6E8A-4147-A177-3AD203B41FA5}">
                      <a16:colId xmlns:a16="http://schemas.microsoft.com/office/drawing/2014/main" val="854391748"/>
                    </a:ext>
                  </a:extLst>
                </a:gridCol>
                <a:gridCol w="8750301">
                  <a:extLst>
                    <a:ext uri="{9D8B030D-6E8A-4147-A177-3AD203B41FA5}">
                      <a16:colId xmlns:a16="http://schemas.microsoft.com/office/drawing/2014/main" val="4286061107"/>
                    </a:ext>
                  </a:extLst>
                </a:gridCol>
              </a:tblGrid>
              <a:tr h="373501">
                <a:tc gridSpan="3">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選擇英國和中國的原因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27125970"/>
                  </a:ext>
                </a:extLst>
              </a:tr>
              <a:tr h="373501">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學者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年份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38831538"/>
                  </a:ext>
                </a:extLst>
              </a:tr>
              <a:tr h="403352">
                <a:tc>
                  <a:txBody>
                    <a:bodyPr/>
                    <a:lstStyle/>
                    <a:p>
                      <a:pPr algn="ctr"/>
                      <a:r>
                        <a:rPr lang="en-US" altLang="zh-TW" sz="2400" dirty="0">
                          <a:solidFill>
                            <a:sysClr val="windowText" lastClr="000000"/>
                          </a:solidFill>
                          <a:latin typeface="+mn-lt"/>
                        </a:rPr>
                        <a:t>Young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2012</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各國的文化、語言和駕駛環境存在很大的差異</a:t>
                      </a:r>
                      <a:endParaRPr lang="en-US" altLang="zh-TW"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8000452"/>
                  </a:ext>
                </a:extLst>
              </a:tr>
              <a:tr h="403352">
                <a:tc gridSpan="3">
                  <a:txBody>
                    <a:bodyPr/>
                    <a:lstStyle/>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TW" altLang="en-US" sz="2400" dirty="0">
                          <a:latin typeface="微軟正黑體" panose="020B0604030504040204" pitchFamily="34" charset="-120"/>
                          <a:ea typeface="微軟正黑體" panose="020B0604030504040204" pitchFamily="34" charset="-120"/>
                        </a:rPr>
                        <a:t>對許多汽車製造商來說，這兩個國家都代表著重要的國際市場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nSpc>
                          <a:spcPct val="150000"/>
                        </a:lnSpc>
                      </a:pPr>
                      <a:endParaRPr lang="en-US" altLang="zh-TW" sz="22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5768333"/>
                  </a:ext>
                </a:extLst>
              </a:tr>
            </a:tbl>
          </a:graphicData>
        </a:graphic>
      </p:graphicFrame>
      <p:sp>
        <p:nvSpPr>
          <p:cNvPr id="18" name="文字方塊 17">
            <a:extLst>
              <a:ext uri="{FF2B5EF4-FFF2-40B4-BE49-F238E27FC236}">
                <a16:creationId xmlns:a16="http://schemas.microsoft.com/office/drawing/2014/main" id="{EFB344A7-CA81-8229-9719-BF992D980EC0}"/>
              </a:ext>
            </a:extLst>
          </p:cNvPr>
          <p:cNvSpPr txBox="1"/>
          <p:nvPr/>
        </p:nvSpPr>
        <p:spPr>
          <a:xfrm>
            <a:off x="4198240" y="92331"/>
            <a:ext cx="2522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研究目的</a:t>
            </a:r>
          </a:p>
        </p:txBody>
      </p:sp>
    </p:spTree>
    <p:extLst>
      <p:ext uri="{BB962C8B-B14F-4D97-AF65-F5344CB8AC3E}">
        <p14:creationId xmlns:p14="http://schemas.microsoft.com/office/powerpoint/2010/main" val="1630125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C5744640-8E1A-4469-6072-B439A1CABC89}"/>
              </a:ext>
            </a:extLst>
          </p:cNvPr>
          <p:cNvSpPr txBox="1"/>
          <p:nvPr/>
        </p:nvSpPr>
        <p:spPr>
          <a:xfrm>
            <a:off x="139700" y="0"/>
            <a:ext cx="812800" cy="830997"/>
          </a:xfrm>
          <a:prstGeom prst="rect">
            <a:avLst/>
          </a:prstGeom>
          <a:noFill/>
        </p:spPr>
        <p:txBody>
          <a:bodyPr wrap="square" rtlCol="0">
            <a:spAutoFit/>
          </a:bodyPr>
          <a:lstStyle/>
          <a:p>
            <a:r>
              <a:rPr lang="en-US" altLang="zh-TW" sz="4800" b="1" dirty="0"/>
              <a:t>01</a:t>
            </a:r>
            <a:r>
              <a:rPr lang="zh-TW" altLang="en-US" sz="4800" b="1" dirty="0"/>
              <a:t> </a:t>
            </a:r>
          </a:p>
        </p:txBody>
      </p:sp>
      <p:sp>
        <p:nvSpPr>
          <p:cNvPr id="9" name="文字方塊 8">
            <a:extLst>
              <a:ext uri="{FF2B5EF4-FFF2-40B4-BE49-F238E27FC236}">
                <a16:creationId xmlns:a16="http://schemas.microsoft.com/office/drawing/2014/main" id="{DC8C2341-A032-A7BA-F6D8-228496371649}"/>
              </a:ext>
            </a:extLst>
          </p:cNvPr>
          <p:cNvSpPr txBox="1"/>
          <p:nvPr/>
        </p:nvSpPr>
        <p:spPr>
          <a:xfrm>
            <a:off x="1092198" y="30777"/>
            <a:ext cx="3106043" cy="769441"/>
          </a:xfrm>
          <a:prstGeom prst="rect">
            <a:avLst/>
          </a:prstGeom>
          <a:noFill/>
        </p:spPr>
        <p:txBody>
          <a:bodyPr wrap="none" rtlCol="0">
            <a:spAutoFit/>
          </a:bodyPr>
          <a:lstStyle/>
          <a:p>
            <a:r>
              <a:rPr lang="en-US" altLang="zh-TW" sz="4400" b="1" dirty="0"/>
              <a:t>Introduction</a:t>
            </a:r>
            <a:endParaRPr lang="zh-TW" altLang="en-US" sz="4400" b="1" dirty="0"/>
          </a:p>
        </p:txBody>
      </p:sp>
      <p:graphicFrame>
        <p:nvGraphicFramePr>
          <p:cNvPr id="17" name="表格 16">
            <a:extLst>
              <a:ext uri="{FF2B5EF4-FFF2-40B4-BE49-F238E27FC236}">
                <a16:creationId xmlns:a16="http://schemas.microsoft.com/office/drawing/2014/main" id="{9B468F6E-30EC-F85E-E56C-53A9A0AB9C00}"/>
              </a:ext>
            </a:extLst>
          </p:cNvPr>
          <p:cNvGraphicFramePr>
            <a:graphicFrameLocks noGrp="1"/>
          </p:cNvGraphicFramePr>
          <p:nvPr>
            <p:extLst>
              <p:ext uri="{D42A27DB-BD31-4B8C-83A1-F6EECF244321}">
                <p14:modId xmlns:p14="http://schemas.microsoft.com/office/powerpoint/2010/main" val="2371027780"/>
              </p:ext>
            </p:extLst>
          </p:nvPr>
        </p:nvGraphicFramePr>
        <p:xfrm>
          <a:off x="139699" y="713727"/>
          <a:ext cx="11912601" cy="6106795"/>
        </p:xfrm>
        <a:graphic>
          <a:graphicData uri="http://schemas.openxmlformats.org/drawingml/2006/table">
            <a:tbl>
              <a:tblPr firstRow="1" bandRow="1">
                <a:tableStyleId>{5C22544A-7EE6-4342-B048-85BDC9FD1C3A}</a:tableStyleId>
              </a:tblPr>
              <a:tblGrid>
                <a:gridCol w="2146300">
                  <a:extLst>
                    <a:ext uri="{9D8B030D-6E8A-4147-A177-3AD203B41FA5}">
                      <a16:colId xmlns:a16="http://schemas.microsoft.com/office/drawing/2014/main" val="3454800693"/>
                    </a:ext>
                  </a:extLst>
                </a:gridCol>
                <a:gridCol w="1016000">
                  <a:extLst>
                    <a:ext uri="{9D8B030D-6E8A-4147-A177-3AD203B41FA5}">
                      <a16:colId xmlns:a16="http://schemas.microsoft.com/office/drawing/2014/main" val="854391748"/>
                    </a:ext>
                  </a:extLst>
                </a:gridCol>
                <a:gridCol w="7196668">
                  <a:extLst>
                    <a:ext uri="{9D8B030D-6E8A-4147-A177-3AD203B41FA5}">
                      <a16:colId xmlns:a16="http://schemas.microsoft.com/office/drawing/2014/main" val="4286061107"/>
                    </a:ext>
                  </a:extLst>
                </a:gridCol>
                <a:gridCol w="1553633">
                  <a:extLst>
                    <a:ext uri="{9D8B030D-6E8A-4147-A177-3AD203B41FA5}">
                      <a16:colId xmlns:a16="http://schemas.microsoft.com/office/drawing/2014/main" val="3367974196"/>
                    </a:ext>
                  </a:extLst>
                </a:gridCol>
              </a:tblGrid>
              <a:tr h="373501">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學者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年份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zh-TW" altLang="en-US"/>
                    </a:p>
                  </a:txBody>
                  <a:tcPr/>
                </a:tc>
                <a:extLst>
                  <a:ext uri="{0D108BD9-81ED-4DB2-BD59-A6C34878D82A}">
                    <a16:rowId xmlns:a16="http://schemas.microsoft.com/office/drawing/2014/main" val="3038831538"/>
                  </a:ext>
                </a:extLst>
              </a:tr>
              <a:tr h="403352">
                <a:tc>
                  <a:txBody>
                    <a:bodyPr/>
                    <a:lstStyle/>
                    <a:p>
                      <a:pPr algn="ctr"/>
                      <a:r>
                        <a:rPr lang="en-US" altLang="zh-TW" sz="2400" dirty="0" err="1">
                          <a:solidFill>
                            <a:sysClr val="windowText" lastClr="000000"/>
                          </a:solidFill>
                          <a:latin typeface="+mn-lt"/>
                        </a:rPr>
                        <a:t>Eren</a:t>
                      </a:r>
                      <a:r>
                        <a:rPr lang="en-US" altLang="zh-TW" sz="2400" dirty="0">
                          <a:solidFill>
                            <a:sysClr val="windowText" lastClr="000000"/>
                          </a:solidFill>
                          <a:latin typeface="+mn-lt"/>
                        </a:rPr>
                        <a:t>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2015a</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200" dirty="0">
                          <a:solidFill>
                            <a:sysClr val="windowText" lastClr="000000"/>
                          </a:solidFill>
                          <a:latin typeface="微軟正黑體" panose="020B0604030504040204" pitchFamily="34" charset="-120"/>
                          <a:ea typeface="微軟正黑體" panose="020B0604030504040204" pitchFamily="34" charset="-120"/>
                        </a:rPr>
                        <a:t>設計互動式螢幕元素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zh-TW" altLang="en-US" sz="2400" b="1" dirty="0">
                          <a:solidFill>
                            <a:sysClr val="windowText" lastClr="000000"/>
                          </a:solidFill>
                          <a:latin typeface="微軟正黑體" panose="020B0604030504040204" pitchFamily="34" charset="-120"/>
                          <a:ea typeface="微軟正黑體" panose="020B0604030504040204" pitchFamily="34" charset="-120"/>
                        </a:rPr>
                        <a:t>減輕因設備所引起的視覺</a:t>
                      </a:r>
                      <a:r>
                        <a:rPr lang="en-US" altLang="zh-TW" sz="2400" b="1" dirty="0">
                          <a:solidFill>
                            <a:sysClr val="windowText" lastClr="000000"/>
                          </a:solidFill>
                          <a:latin typeface="微軟正黑體" panose="020B0604030504040204" pitchFamily="34" charset="-120"/>
                          <a:ea typeface="微軟正黑體" panose="020B0604030504040204" pitchFamily="34" charset="-120"/>
                        </a:rPr>
                        <a:t>(</a:t>
                      </a:r>
                      <a:r>
                        <a:rPr lang="zh-TW" altLang="en-US" sz="2400" b="1" dirty="0">
                          <a:solidFill>
                            <a:sysClr val="windowText" lastClr="000000"/>
                          </a:solidFill>
                          <a:latin typeface="微軟正黑體" panose="020B0604030504040204" pitchFamily="34" charset="-120"/>
                          <a:ea typeface="微軟正黑體" panose="020B0604030504040204" pitchFamily="34" charset="-120"/>
                        </a:rPr>
                        <a:t>和手動</a:t>
                      </a:r>
                      <a:r>
                        <a:rPr lang="en-US" altLang="zh-TW" sz="2400" b="1" dirty="0">
                          <a:solidFill>
                            <a:sysClr val="windowText" lastClr="000000"/>
                          </a:solidFill>
                          <a:latin typeface="微軟正黑體" panose="020B0604030504040204" pitchFamily="34" charset="-120"/>
                          <a:ea typeface="微軟正黑體" panose="020B0604030504040204" pitchFamily="34" charset="-120"/>
                        </a:rPr>
                        <a:t>)</a:t>
                      </a:r>
                      <a:r>
                        <a:rPr lang="zh-TW" altLang="en-US" sz="2400" b="1" dirty="0">
                          <a:solidFill>
                            <a:sysClr val="windowText" lastClr="000000"/>
                          </a:solidFill>
                          <a:latin typeface="微軟正黑體" panose="020B0604030504040204" pitchFamily="34" charset="-120"/>
                          <a:ea typeface="微軟正黑體" panose="020B0604030504040204" pitchFamily="34" charset="-120"/>
                        </a:rPr>
                        <a:t>需求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8000452"/>
                  </a:ext>
                </a:extLst>
              </a:tr>
              <a:tr h="373501">
                <a:tc>
                  <a:txBody>
                    <a:bodyPr/>
                    <a:lstStyle/>
                    <a:p>
                      <a:pPr algn="ctr"/>
                      <a:r>
                        <a:rPr lang="en-US" altLang="zh-TW" sz="2400" dirty="0">
                          <a:solidFill>
                            <a:sysClr val="windowText" lastClr="000000"/>
                          </a:solidFill>
                          <a:latin typeface="+mn-lt"/>
                        </a:rPr>
                        <a:t>Large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2013</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200" dirty="0">
                          <a:solidFill>
                            <a:sysClr val="windowText" lastClr="000000"/>
                          </a:solidFill>
                          <a:latin typeface="微軟正黑體" panose="020B0604030504040204" pitchFamily="34" charset="-120"/>
                          <a:ea typeface="微軟正黑體" panose="020B0604030504040204" pitchFamily="34" charset="-120"/>
                        </a:rPr>
                        <a:t>比較不同列表滾動技術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2386404"/>
                  </a:ext>
                </a:extLst>
              </a:tr>
              <a:tr h="532765">
                <a:tc>
                  <a:txBody>
                    <a:bodyPr/>
                    <a:lstStyle/>
                    <a:p>
                      <a:pPr algn="ctr"/>
                      <a:r>
                        <a:rPr lang="en-US" altLang="zh-TW" sz="2400" dirty="0">
                          <a:solidFill>
                            <a:sysClr val="windowText" lastClr="000000"/>
                          </a:solidFill>
                          <a:latin typeface="+mn-lt"/>
                        </a:rPr>
                        <a:t>Burnett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2013</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200" dirty="0">
                          <a:solidFill>
                            <a:sysClr val="windowText" lastClr="000000"/>
                          </a:solidFill>
                          <a:latin typeface="微軟正黑體" panose="020B0604030504040204" pitchFamily="34" charset="-120"/>
                          <a:ea typeface="微軟正黑體" panose="020B0604030504040204" pitchFamily="34" charset="-120"/>
                        </a:rPr>
                        <a:t>識別簡單、直觀的捷徑手勢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2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61483401"/>
                  </a:ext>
                </a:extLst>
              </a:tr>
              <a:tr h="532765">
                <a:tc>
                  <a:txBody>
                    <a:bodyPr/>
                    <a:lstStyle/>
                    <a:p>
                      <a:pPr algn="ctr"/>
                      <a:r>
                        <a:rPr lang="en-US" altLang="zh-TW" sz="2400" dirty="0" err="1">
                          <a:solidFill>
                            <a:sysClr val="windowText" lastClr="000000"/>
                          </a:solidFill>
                          <a:latin typeface="+mn-lt"/>
                        </a:rPr>
                        <a:t>Eren</a:t>
                      </a:r>
                      <a:r>
                        <a:rPr lang="en-US" altLang="zh-TW" sz="2400" dirty="0">
                          <a:solidFill>
                            <a:sysClr val="windowText" lastClr="000000"/>
                          </a:solidFill>
                          <a:latin typeface="+mn-lt"/>
                        </a:rPr>
                        <a:t>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2015b</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2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2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085545"/>
                  </a:ext>
                </a:extLst>
              </a:tr>
              <a:tr h="532765">
                <a:tc>
                  <a:txBody>
                    <a:bodyPr/>
                    <a:lstStyle/>
                    <a:p>
                      <a:pPr algn="ctr"/>
                      <a:r>
                        <a:rPr lang="en-US" altLang="zh-TW" sz="2400" dirty="0">
                          <a:solidFill>
                            <a:sysClr val="windowText" lastClr="000000"/>
                          </a:solidFill>
                          <a:latin typeface="+mn-lt"/>
                        </a:rPr>
                        <a:t>Aslan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2015</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zh-TW" altLang="en-US" sz="2200" dirty="0">
                          <a:solidFill>
                            <a:sysClr val="windowText" lastClr="000000"/>
                          </a:solidFill>
                          <a:latin typeface="微軟正黑體" panose="020B0604030504040204" pitchFamily="34" charset="-120"/>
                          <a:ea typeface="微軟正黑體" panose="020B0604030504040204" pitchFamily="34" charset="-120"/>
                        </a:rPr>
                        <a:t>探索新技術，例如基於駕駛員的半空中手指接近度來擴展或預測觸控螢幕目標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2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262625"/>
                  </a:ext>
                </a:extLst>
              </a:tr>
              <a:tr h="532765">
                <a:tc>
                  <a:txBody>
                    <a:bodyPr/>
                    <a:lstStyle/>
                    <a:p>
                      <a:pPr algn="ctr"/>
                      <a:r>
                        <a:rPr lang="en-US" altLang="zh-TW" sz="2400" dirty="0">
                          <a:solidFill>
                            <a:sysClr val="windowText" lastClr="000000"/>
                          </a:solidFill>
                          <a:latin typeface="+mn-lt"/>
                        </a:rPr>
                        <a:t>Ahmad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2017</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2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2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4606078"/>
                  </a:ext>
                </a:extLst>
              </a:tr>
              <a:tr h="532765">
                <a:tc>
                  <a:txBody>
                    <a:bodyPr/>
                    <a:lstStyle/>
                    <a:p>
                      <a:pPr algn="ctr"/>
                      <a:r>
                        <a:rPr lang="en-US" altLang="zh-TW" sz="2400" dirty="0">
                          <a:solidFill>
                            <a:sysClr val="windowText" lastClr="000000"/>
                          </a:solidFill>
                          <a:latin typeface="+mn-lt"/>
                        </a:rPr>
                        <a:t>Pitts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2012</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200" dirty="0">
                          <a:solidFill>
                            <a:sysClr val="windowText" lastClr="000000"/>
                          </a:solidFill>
                          <a:latin typeface="微軟正黑體" panose="020B0604030504040204" pitchFamily="34" charset="-120"/>
                          <a:ea typeface="微軟正黑體" panose="020B0604030504040204" pitchFamily="34" charset="-120"/>
                        </a:rPr>
                        <a:t>在觸控螢幕中添加觸覺提示，以模擬真實按鈕按下的情況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vMerge="1">
                  <a:txBody>
                    <a:bodyPr/>
                    <a:lstStyle/>
                    <a:p>
                      <a:pPr>
                        <a:lnSpc>
                          <a:spcPct val="150000"/>
                        </a:lnSpc>
                      </a:pPr>
                      <a:endParaRPr lang="zh-TW" altLang="en-US" sz="22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80623468"/>
                  </a:ext>
                </a:extLst>
              </a:tr>
              <a:tr h="532765">
                <a:tc>
                  <a:txBody>
                    <a:bodyPr/>
                    <a:lstStyle/>
                    <a:p>
                      <a:pPr algn="ctr"/>
                      <a:r>
                        <a:rPr lang="en-US" altLang="zh-TW" sz="2400" dirty="0" err="1">
                          <a:solidFill>
                            <a:sysClr val="windowText" lastClr="000000"/>
                          </a:solidFill>
                          <a:latin typeface="+mn-lt"/>
                          <a:ea typeface="微軟正黑體" panose="020B0604030504040204" pitchFamily="34" charset="-120"/>
                        </a:rPr>
                        <a:t>Zwahlen</a:t>
                      </a:r>
                      <a:r>
                        <a:rPr lang="en-US" altLang="zh-TW" sz="2400" dirty="0">
                          <a:solidFill>
                            <a:sysClr val="windowText" lastClr="000000"/>
                          </a:solidFill>
                          <a:latin typeface="+mn-lt"/>
                          <a:ea typeface="微軟正黑體" panose="020B0604030504040204" pitchFamily="34" charset="-120"/>
                        </a:rPr>
                        <a:t> et al.</a:t>
                      </a:r>
                      <a:endParaRPr lang="zh-TW" altLang="en-US" sz="2400" dirty="0">
                        <a:solidFill>
                          <a:sysClr val="windowText" lastClr="000000"/>
                        </a:solidFill>
                        <a:latin typeface="+mn-lt"/>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E2E2"/>
                    </a:solidFill>
                  </a:tcPr>
                </a:tc>
                <a:tc>
                  <a:txBody>
                    <a:bodyPr/>
                    <a:lstStyle/>
                    <a:p>
                      <a:pPr algn="ctr"/>
                      <a:r>
                        <a:rPr lang="en-US" altLang="zh-TW" sz="2400" dirty="0">
                          <a:solidFill>
                            <a:sysClr val="windowText" lastClr="000000"/>
                          </a:solidFill>
                          <a:latin typeface="+mn-lt"/>
                        </a:rPr>
                        <a:t>1988</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E2E2"/>
                    </a:solidFill>
                  </a:tcPr>
                </a:tc>
                <a:tc gridSpan="2">
                  <a:txBody>
                    <a:bodyPr/>
                    <a:lstStyle/>
                    <a:p>
                      <a:pPr>
                        <a:lnSpc>
                          <a:spcPct val="150000"/>
                        </a:lnSpc>
                      </a:pPr>
                      <a:r>
                        <a:rPr lang="en-US" altLang="zh-TW" sz="2200" dirty="0">
                          <a:solidFill>
                            <a:sysClr val="windowText" lastClr="000000"/>
                          </a:solidFill>
                          <a:latin typeface="微軟正黑體" panose="020B0604030504040204" pitchFamily="34" charset="-120"/>
                          <a:ea typeface="微軟正黑體" panose="020B0604030504040204" pitchFamily="34" charset="-120"/>
                        </a:rPr>
                        <a:t>“</a:t>
                      </a:r>
                      <a:r>
                        <a:rPr lang="zh-TW" altLang="en-US" sz="2200" dirty="0">
                          <a:solidFill>
                            <a:sysClr val="windowText" lastClr="000000"/>
                          </a:solidFill>
                          <a:latin typeface="微軟正黑體" panose="020B0604030504040204" pitchFamily="34" charset="-120"/>
                          <a:ea typeface="微軟正黑體" panose="020B0604030504040204" pitchFamily="34" charset="-120"/>
                        </a:rPr>
                        <a:t>軟</a:t>
                      </a:r>
                      <a:r>
                        <a:rPr lang="en-US" altLang="zh-TW" sz="2200" dirty="0">
                          <a:solidFill>
                            <a:sysClr val="windowText" lastClr="000000"/>
                          </a:solidFill>
                          <a:latin typeface="微軟正黑體" panose="020B0604030504040204" pitchFamily="34" charset="-120"/>
                          <a:ea typeface="微軟正黑體" panose="020B0604030504040204" pitchFamily="34" charset="-120"/>
                        </a:rPr>
                        <a:t>”</a:t>
                      </a:r>
                      <a:r>
                        <a:rPr lang="zh-TW" altLang="en-US" sz="2200" dirty="0">
                          <a:solidFill>
                            <a:sysClr val="windowText" lastClr="000000"/>
                          </a:solidFill>
                          <a:latin typeface="微軟正黑體" panose="020B0604030504040204" pitchFamily="34" charset="-120"/>
                          <a:ea typeface="微軟正黑體" panose="020B0604030504040204" pitchFamily="34" charset="-120"/>
                        </a:rPr>
                        <a:t>按鈕取得的成功有限，最終可能無法實現完全與傳統的物理按鈕相關的複雜皮膚的感覺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E2E2"/>
                    </a:solidFill>
                  </a:tcPr>
                </a:tc>
                <a:tc hMerge="1">
                  <a:txBody>
                    <a:bodyPr/>
                    <a:lstStyle/>
                    <a:p>
                      <a:pPr>
                        <a:lnSpc>
                          <a:spcPct val="150000"/>
                        </a:lnSpc>
                      </a:pPr>
                      <a:endParaRPr lang="zh-TW" altLang="en-US" sz="22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6389746"/>
                  </a:ext>
                </a:extLst>
              </a:tr>
              <a:tr h="532765">
                <a:tc>
                  <a:txBody>
                    <a:bodyPr/>
                    <a:lstStyle/>
                    <a:p>
                      <a:pPr algn="ctr"/>
                      <a:r>
                        <a:rPr lang="en-US" altLang="zh-TW" sz="2400" dirty="0">
                          <a:solidFill>
                            <a:sysClr val="windowText" lastClr="000000"/>
                          </a:solidFill>
                          <a:latin typeface="+mn-lt"/>
                          <a:ea typeface="微軟正黑體" panose="020B0604030504040204" pitchFamily="34" charset="-120"/>
                        </a:rPr>
                        <a:t>Porter et al.</a:t>
                      </a:r>
                      <a:endParaRPr lang="zh-TW" altLang="en-US" sz="2400" dirty="0">
                        <a:solidFill>
                          <a:sysClr val="windowText" lastClr="000000"/>
                        </a:solidFill>
                        <a:latin typeface="+mn-lt"/>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E2E2"/>
                    </a:solidFill>
                  </a:tcPr>
                </a:tc>
                <a:tc>
                  <a:txBody>
                    <a:bodyPr/>
                    <a:lstStyle/>
                    <a:p>
                      <a:pPr algn="ctr"/>
                      <a:r>
                        <a:rPr lang="en-US" altLang="zh-TW" sz="2400" dirty="0">
                          <a:solidFill>
                            <a:sysClr val="windowText" lastClr="000000"/>
                          </a:solidFill>
                          <a:latin typeface="+mn-lt"/>
                        </a:rPr>
                        <a:t>2005</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E2E2"/>
                    </a:solidFill>
                  </a:tcPr>
                </a:tc>
                <a:tc gridSpan="2">
                  <a:txBody>
                    <a:bodyPr/>
                    <a:lstStyle/>
                    <a:p>
                      <a:pPr>
                        <a:lnSpc>
                          <a:spcPct val="150000"/>
                        </a:lnSpc>
                      </a:pPr>
                      <a:r>
                        <a:rPr lang="zh-TW" altLang="en-US" sz="2200" dirty="0">
                          <a:solidFill>
                            <a:sysClr val="windowText" lastClr="000000"/>
                          </a:solidFill>
                          <a:latin typeface="微軟正黑體" panose="020B0604030504040204" pitchFamily="34" charset="-120"/>
                          <a:ea typeface="微軟正黑體" panose="020B0604030504040204" pitchFamily="34" charset="-120"/>
                        </a:rPr>
                        <a:t>物理設備可能會有更好的操作準確性，特別是位於支撐駕駛員手臂的有利位置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E2E2"/>
                    </a:solidFill>
                  </a:tcPr>
                </a:tc>
                <a:tc hMerge="1">
                  <a:txBody>
                    <a:bodyPr/>
                    <a:lstStyle/>
                    <a:p>
                      <a:endParaRPr lang="zh-TW" altLang="en-US"/>
                    </a:p>
                  </a:txBody>
                  <a:tcPr/>
                </a:tc>
                <a:extLst>
                  <a:ext uri="{0D108BD9-81ED-4DB2-BD59-A6C34878D82A}">
                    <a16:rowId xmlns:a16="http://schemas.microsoft.com/office/drawing/2014/main" val="1639460413"/>
                  </a:ext>
                </a:extLst>
              </a:tr>
            </a:tbl>
          </a:graphicData>
        </a:graphic>
      </p:graphicFrame>
      <p:sp>
        <p:nvSpPr>
          <p:cNvPr id="18" name="文字方塊 17">
            <a:extLst>
              <a:ext uri="{FF2B5EF4-FFF2-40B4-BE49-F238E27FC236}">
                <a16:creationId xmlns:a16="http://schemas.microsoft.com/office/drawing/2014/main" id="{0BC851BB-D87C-9B67-C80C-DB1AB6DBF70C}"/>
              </a:ext>
            </a:extLst>
          </p:cNvPr>
          <p:cNvSpPr txBox="1"/>
          <p:nvPr/>
        </p:nvSpPr>
        <p:spPr>
          <a:xfrm>
            <a:off x="4198240" y="92331"/>
            <a:ext cx="2522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文獻回顧</a:t>
            </a:r>
          </a:p>
        </p:txBody>
      </p:sp>
    </p:spTree>
    <p:extLst>
      <p:ext uri="{BB962C8B-B14F-4D97-AF65-F5344CB8AC3E}">
        <p14:creationId xmlns:p14="http://schemas.microsoft.com/office/powerpoint/2010/main" val="2053913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8" name="文字方塊 7">
            <a:extLst>
              <a:ext uri="{FF2B5EF4-FFF2-40B4-BE49-F238E27FC236}">
                <a16:creationId xmlns:a16="http://schemas.microsoft.com/office/drawing/2014/main" id="{DE6A9318-EF86-CBF2-2021-F5DCCF0EEBE9}"/>
              </a:ext>
            </a:extLst>
          </p:cNvPr>
          <p:cNvSpPr txBox="1"/>
          <p:nvPr/>
        </p:nvSpPr>
        <p:spPr>
          <a:xfrm>
            <a:off x="139700" y="0"/>
            <a:ext cx="812800" cy="830997"/>
          </a:xfrm>
          <a:prstGeom prst="rect">
            <a:avLst/>
          </a:prstGeom>
          <a:noFill/>
        </p:spPr>
        <p:txBody>
          <a:bodyPr wrap="square" rtlCol="0">
            <a:spAutoFit/>
          </a:bodyPr>
          <a:lstStyle/>
          <a:p>
            <a:r>
              <a:rPr lang="en-US" altLang="zh-TW" sz="4800" b="1" dirty="0"/>
              <a:t>02</a:t>
            </a:r>
            <a:r>
              <a:rPr lang="zh-TW" altLang="en-US" sz="4800" b="1" dirty="0"/>
              <a:t> </a:t>
            </a:r>
          </a:p>
        </p:txBody>
      </p:sp>
      <p:sp>
        <p:nvSpPr>
          <p:cNvPr id="9" name="文字方塊 8">
            <a:extLst>
              <a:ext uri="{FF2B5EF4-FFF2-40B4-BE49-F238E27FC236}">
                <a16:creationId xmlns:a16="http://schemas.microsoft.com/office/drawing/2014/main" id="{2BEA85D1-4EAF-D034-0E2A-731523AD621A}"/>
              </a:ext>
            </a:extLst>
          </p:cNvPr>
          <p:cNvSpPr txBox="1"/>
          <p:nvPr/>
        </p:nvSpPr>
        <p:spPr>
          <a:xfrm>
            <a:off x="1092198" y="30777"/>
            <a:ext cx="2062744" cy="769441"/>
          </a:xfrm>
          <a:prstGeom prst="rect">
            <a:avLst/>
          </a:prstGeom>
          <a:noFill/>
        </p:spPr>
        <p:txBody>
          <a:bodyPr wrap="none" rtlCol="0">
            <a:spAutoFit/>
          </a:bodyPr>
          <a:lstStyle/>
          <a:p>
            <a:r>
              <a:rPr lang="en-US" altLang="zh-TW" sz="4400" b="1" dirty="0"/>
              <a:t>Method</a:t>
            </a:r>
            <a:endParaRPr lang="zh-TW" altLang="en-US" sz="4400" b="1" dirty="0"/>
          </a:p>
        </p:txBody>
      </p:sp>
      <p:graphicFrame>
        <p:nvGraphicFramePr>
          <p:cNvPr id="10" name="表格 9">
            <a:extLst>
              <a:ext uri="{FF2B5EF4-FFF2-40B4-BE49-F238E27FC236}">
                <a16:creationId xmlns:a16="http://schemas.microsoft.com/office/drawing/2014/main" id="{1063DD14-2982-CA97-56CC-41011A710B88}"/>
              </a:ext>
            </a:extLst>
          </p:cNvPr>
          <p:cNvGraphicFramePr>
            <a:graphicFrameLocks noGrp="1"/>
          </p:cNvGraphicFramePr>
          <p:nvPr>
            <p:extLst>
              <p:ext uri="{D42A27DB-BD31-4B8C-83A1-F6EECF244321}">
                <p14:modId xmlns:p14="http://schemas.microsoft.com/office/powerpoint/2010/main" val="1563785747"/>
              </p:ext>
            </p:extLst>
          </p:nvPr>
        </p:nvGraphicFramePr>
        <p:xfrm>
          <a:off x="139700" y="1264920"/>
          <a:ext cx="11912600" cy="4749800"/>
        </p:xfrm>
        <a:graphic>
          <a:graphicData uri="http://schemas.openxmlformats.org/drawingml/2006/table">
            <a:tbl>
              <a:tblPr firstRow="1" bandRow="1">
                <a:tableStyleId>{5C22544A-7EE6-4342-B048-85BDC9FD1C3A}</a:tableStyleId>
              </a:tblPr>
              <a:tblGrid>
                <a:gridCol w="5956300">
                  <a:extLst>
                    <a:ext uri="{9D8B030D-6E8A-4147-A177-3AD203B41FA5}">
                      <a16:colId xmlns:a16="http://schemas.microsoft.com/office/drawing/2014/main" val="2176231442"/>
                    </a:ext>
                  </a:extLst>
                </a:gridCol>
                <a:gridCol w="5956300">
                  <a:extLst>
                    <a:ext uri="{9D8B030D-6E8A-4147-A177-3AD203B41FA5}">
                      <a16:colId xmlns:a16="http://schemas.microsoft.com/office/drawing/2014/main" val="61532073"/>
                    </a:ext>
                  </a:extLst>
                </a:gridCol>
              </a:tblGrid>
              <a:tr h="635000">
                <a:tc>
                  <a:txBody>
                    <a:bodyPr/>
                    <a:lstStyle/>
                    <a:p>
                      <a:pPr algn="ctr"/>
                      <a:r>
                        <a:rPr lang="zh-TW" altLang="en-US" sz="3200" dirty="0">
                          <a:solidFill>
                            <a:sysClr val="windowText" lastClr="000000"/>
                          </a:solidFill>
                          <a:latin typeface="微軟正黑體" panose="020B0604030504040204" pitchFamily="34" charset="-120"/>
                          <a:ea typeface="微軟正黑體" panose="020B0604030504040204" pitchFamily="34" charset="-120"/>
                        </a:rPr>
                        <a:t>英國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3200" dirty="0">
                          <a:solidFill>
                            <a:sysClr val="windowText" lastClr="000000"/>
                          </a:solidFill>
                          <a:latin typeface="微軟正黑體" panose="020B0604030504040204" pitchFamily="34" charset="-120"/>
                          <a:ea typeface="微軟正黑體" panose="020B0604030504040204" pitchFamily="34" charset="-120"/>
                        </a:rPr>
                        <a:t>中國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632919898"/>
                  </a:ext>
                </a:extLst>
              </a:tr>
              <a:tr h="370840">
                <a:tc gridSpan="2">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24</a:t>
                      </a:r>
                      <a:r>
                        <a:rPr lang="zh-TW" altLang="en-US" sz="2400" dirty="0">
                          <a:solidFill>
                            <a:sysClr val="windowText" lastClr="000000"/>
                          </a:solidFill>
                          <a:latin typeface="微軟正黑體" panose="020B0604030504040204" pitchFamily="34" charset="-120"/>
                          <a:ea typeface="微軟正黑體" panose="020B0604030504040204" pitchFamily="34" charset="-120"/>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8626018"/>
                  </a:ext>
                </a:extLst>
              </a:tr>
              <a:tr h="370840">
                <a:tc gridSpan="2">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長期居住於該國</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該國國民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4046170"/>
                  </a:ext>
                </a:extLst>
              </a:tr>
              <a:tr h="370840">
                <a:tc gridSpan="2">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持有該國駕照且主要是在該國開車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786879"/>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自願者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由招聘機構挑選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9981115"/>
                  </a:ext>
                </a:extLst>
              </a:tr>
              <a:tr h="370840">
                <a:tc gridSpan="2">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男生</a:t>
                      </a:r>
                      <a:r>
                        <a:rPr lang="en-US" altLang="zh-TW" sz="2400" dirty="0">
                          <a:solidFill>
                            <a:sysClr val="windowText" lastClr="000000"/>
                          </a:solidFill>
                          <a:latin typeface="微軟正黑體" panose="020B0604030504040204" pitchFamily="34" charset="-120"/>
                          <a:ea typeface="微軟正黑體" panose="020B0604030504040204" pitchFamily="34" charset="-120"/>
                        </a:rPr>
                        <a:t>11</a:t>
                      </a:r>
                      <a:r>
                        <a:rPr lang="zh-TW" altLang="en-US" sz="2400" dirty="0">
                          <a:solidFill>
                            <a:sysClr val="windowText" lastClr="000000"/>
                          </a:solidFill>
                          <a:latin typeface="微軟正黑體" panose="020B0604030504040204" pitchFamily="34" charset="-120"/>
                          <a:ea typeface="微軟正黑體" panose="020B0604030504040204" pitchFamily="34" charset="-120"/>
                        </a:rPr>
                        <a:t>名；女生</a:t>
                      </a:r>
                      <a:r>
                        <a:rPr lang="en-US" altLang="zh-TW" sz="2400" dirty="0">
                          <a:solidFill>
                            <a:sysClr val="windowText" lastClr="000000"/>
                          </a:solidFill>
                          <a:latin typeface="微軟正黑體" panose="020B0604030504040204" pitchFamily="34" charset="-120"/>
                          <a:ea typeface="微軟正黑體" panose="020B0604030504040204" pitchFamily="34" charset="-120"/>
                        </a:rPr>
                        <a:t>13</a:t>
                      </a:r>
                      <a:r>
                        <a:rPr lang="zh-TW" altLang="en-US" sz="2400" dirty="0">
                          <a:solidFill>
                            <a:sysClr val="windowText" lastClr="000000"/>
                          </a:solidFill>
                          <a:latin typeface="微軟正黑體" panose="020B0604030504040204" pitchFamily="34" charset="-120"/>
                          <a:ea typeface="微軟正黑體" panose="020B0604030504040204" pitchFamily="34" charset="-120"/>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gn="ct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6885670"/>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平均年齡</a:t>
                      </a:r>
                      <a:r>
                        <a:rPr lang="en-US" altLang="zh-TW" sz="2400" dirty="0">
                          <a:solidFill>
                            <a:sysClr val="windowText" lastClr="000000"/>
                          </a:solidFill>
                          <a:latin typeface="微軟正黑體" panose="020B0604030504040204" pitchFamily="34" charset="-120"/>
                          <a:ea typeface="微軟正黑體" panose="020B0604030504040204" pitchFamily="34" charset="-120"/>
                        </a:rPr>
                        <a:t>32</a:t>
                      </a:r>
                      <a:r>
                        <a:rPr lang="zh-TW" altLang="en-US" sz="2400" dirty="0">
                          <a:solidFill>
                            <a:sysClr val="windowText" lastClr="000000"/>
                          </a:solidFill>
                          <a:latin typeface="微軟正黑體" panose="020B0604030504040204" pitchFamily="34" charset="-120"/>
                          <a:ea typeface="微軟正黑體" panose="020B0604030504040204" pitchFamily="34" charset="-120"/>
                        </a:rPr>
                        <a:t>歲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範圍</a:t>
                      </a:r>
                      <a:r>
                        <a:rPr lang="en-US" altLang="zh-TW" sz="2400" dirty="0">
                          <a:solidFill>
                            <a:sysClr val="windowText" lastClr="000000"/>
                          </a:solidFill>
                          <a:latin typeface="微軟正黑體" panose="020B0604030504040204" pitchFamily="34" charset="-120"/>
                          <a:ea typeface="微軟正黑體" panose="020B0604030504040204" pitchFamily="34" charset="-120"/>
                        </a:rPr>
                        <a:t>21~51</a:t>
                      </a:r>
                      <a:r>
                        <a:rPr lang="zh-TW" altLang="en-US" sz="2400" dirty="0">
                          <a:solidFill>
                            <a:sysClr val="windowText" lastClr="000000"/>
                          </a:solidFill>
                          <a:latin typeface="微軟正黑體" panose="020B0604030504040204" pitchFamily="34" charset="-120"/>
                          <a:ea typeface="微軟正黑體" panose="020B0604030504040204" pitchFamily="34" charset="-120"/>
                        </a:rPr>
                        <a:t>歲</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平均年齡</a:t>
                      </a:r>
                      <a:r>
                        <a:rPr lang="en-US" altLang="zh-TW" sz="2400" dirty="0">
                          <a:solidFill>
                            <a:sysClr val="windowText" lastClr="000000"/>
                          </a:solidFill>
                          <a:latin typeface="微軟正黑體" panose="020B0604030504040204" pitchFamily="34" charset="-120"/>
                          <a:ea typeface="微軟正黑體" panose="020B0604030504040204" pitchFamily="34" charset="-120"/>
                        </a:rPr>
                        <a:t>32</a:t>
                      </a:r>
                      <a:r>
                        <a:rPr lang="zh-TW" altLang="en-US" sz="2400" dirty="0">
                          <a:solidFill>
                            <a:sysClr val="windowText" lastClr="000000"/>
                          </a:solidFill>
                          <a:latin typeface="微軟正黑體" panose="020B0604030504040204" pitchFamily="34" charset="-120"/>
                          <a:ea typeface="微軟正黑體" panose="020B0604030504040204" pitchFamily="34" charset="-120"/>
                        </a:rPr>
                        <a:t>歲</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範圍</a:t>
                      </a:r>
                      <a:r>
                        <a:rPr lang="en-US" altLang="zh-TW" sz="2400" dirty="0">
                          <a:solidFill>
                            <a:sysClr val="windowText" lastClr="000000"/>
                          </a:solidFill>
                          <a:latin typeface="微軟正黑體" panose="020B0604030504040204" pitchFamily="34" charset="-120"/>
                          <a:ea typeface="微軟正黑體" panose="020B0604030504040204" pitchFamily="34" charset="-120"/>
                        </a:rPr>
                        <a:t>22~52</a:t>
                      </a:r>
                      <a:r>
                        <a:rPr lang="zh-TW" altLang="en-US" sz="2400" dirty="0">
                          <a:solidFill>
                            <a:sysClr val="windowText" lastClr="000000"/>
                          </a:solidFill>
                          <a:latin typeface="微軟正黑體" panose="020B0604030504040204" pitchFamily="34" charset="-120"/>
                          <a:ea typeface="微軟正黑體" panose="020B0604030504040204" pitchFamily="34" charset="-120"/>
                        </a:rPr>
                        <a:t>歲</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44391847"/>
                  </a:ext>
                </a:extLst>
              </a:tr>
              <a:tr h="370840">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20</a:t>
                      </a:r>
                      <a:r>
                        <a:rPr lang="zh-TW" altLang="en-US" sz="2400" dirty="0">
                          <a:solidFill>
                            <a:sysClr val="windowText" lastClr="000000"/>
                          </a:solidFill>
                          <a:latin typeface="微軟正黑體" panose="020B0604030504040204" pitchFamily="34" charset="-120"/>
                          <a:ea typeface="微軟正黑體" panose="020B0604030504040204" pitchFamily="34" charset="-120"/>
                        </a:rPr>
                        <a:t>名右撇子；</a:t>
                      </a:r>
                      <a:r>
                        <a:rPr lang="en-US" altLang="zh-TW" sz="2400" dirty="0">
                          <a:solidFill>
                            <a:sysClr val="windowText" lastClr="000000"/>
                          </a:solidFill>
                          <a:latin typeface="微軟正黑體" panose="020B0604030504040204" pitchFamily="34" charset="-120"/>
                          <a:ea typeface="微軟正黑體" panose="020B0604030504040204" pitchFamily="34" charset="-120"/>
                        </a:rPr>
                        <a:t>4</a:t>
                      </a:r>
                      <a:r>
                        <a:rPr lang="zh-TW" altLang="en-US" sz="2400" dirty="0">
                          <a:solidFill>
                            <a:sysClr val="windowText" lastClr="000000"/>
                          </a:solidFill>
                          <a:latin typeface="微軟正黑體" panose="020B0604030504040204" pitchFamily="34" charset="-120"/>
                          <a:ea typeface="微軟正黑體" panose="020B0604030504040204" pitchFamily="34" charset="-120"/>
                        </a:rPr>
                        <a:t>名左撇子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21</a:t>
                      </a:r>
                      <a:r>
                        <a:rPr lang="zh-TW" altLang="en-US" sz="2400" dirty="0">
                          <a:solidFill>
                            <a:sysClr val="windowText" lastClr="000000"/>
                          </a:solidFill>
                          <a:latin typeface="微軟正黑體" panose="020B0604030504040204" pitchFamily="34" charset="-120"/>
                          <a:ea typeface="微軟正黑體" panose="020B0604030504040204" pitchFamily="34" charset="-120"/>
                        </a:rPr>
                        <a:t>名右撇子；</a:t>
                      </a:r>
                      <a:r>
                        <a:rPr lang="en-US" altLang="zh-TW" sz="2400" dirty="0">
                          <a:solidFill>
                            <a:sysClr val="windowText" lastClr="000000"/>
                          </a:solidFill>
                          <a:latin typeface="微軟正黑體" panose="020B0604030504040204" pitchFamily="34" charset="-120"/>
                          <a:ea typeface="微軟正黑體" panose="020B0604030504040204" pitchFamily="34" charset="-120"/>
                        </a:rPr>
                        <a:t>3</a:t>
                      </a:r>
                      <a:r>
                        <a:rPr lang="zh-TW" altLang="en-US" sz="2400" dirty="0">
                          <a:solidFill>
                            <a:sysClr val="windowText" lastClr="000000"/>
                          </a:solidFill>
                          <a:latin typeface="微軟正黑體" panose="020B0604030504040204" pitchFamily="34" charset="-120"/>
                          <a:ea typeface="微軟正黑體" panose="020B0604030504040204" pitchFamily="34" charset="-120"/>
                        </a:rPr>
                        <a:t>名右撇子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1303287"/>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平均駕駛年齡</a:t>
                      </a:r>
                      <a:r>
                        <a:rPr lang="en-US" altLang="zh-TW" sz="2400" dirty="0">
                          <a:solidFill>
                            <a:sysClr val="windowText" lastClr="000000"/>
                          </a:solidFill>
                          <a:latin typeface="微軟正黑體" panose="020B0604030504040204" pitchFamily="34" charset="-120"/>
                          <a:ea typeface="微軟正黑體" panose="020B0604030504040204" pitchFamily="34" charset="-120"/>
                        </a:rPr>
                        <a:t>12.5</a:t>
                      </a:r>
                      <a:r>
                        <a:rPr lang="zh-TW" altLang="en-US" sz="2400" dirty="0">
                          <a:solidFill>
                            <a:sysClr val="windowText" lastClr="000000"/>
                          </a:solidFill>
                          <a:latin typeface="微軟正黑體" panose="020B0604030504040204" pitchFamily="34" charset="-120"/>
                          <a:ea typeface="微軟正黑體" panose="020B0604030504040204" pitchFamily="34" charset="-120"/>
                        </a:rPr>
                        <a:t>年</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範圍</a:t>
                      </a:r>
                      <a:r>
                        <a:rPr lang="en-US" altLang="zh-TW" sz="2400" dirty="0">
                          <a:solidFill>
                            <a:sysClr val="windowText" lastClr="000000"/>
                          </a:solidFill>
                          <a:latin typeface="微軟正黑體" panose="020B0604030504040204" pitchFamily="34" charset="-120"/>
                          <a:ea typeface="微軟正黑體" panose="020B0604030504040204" pitchFamily="34" charset="-120"/>
                        </a:rPr>
                        <a:t>4~31</a:t>
                      </a:r>
                      <a:r>
                        <a:rPr lang="zh-TW" altLang="en-US" sz="2400" dirty="0">
                          <a:solidFill>
                            <a:sysClr val="windowText" lastClr="000000"/>
                          </a:solidFill>
                          <a:latin typeface="微軟正黑體" panose="020B0604030504040204" pitchFamily="34" charset="-120"/>
                          <a:ea typeface="微軟正黑體" panose="020B0604030504040204" pitchFamily="34" charset="-120"/>
                        </a:rPr>
                        <a:t>年</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平均駕駛年齡</a:t>
                      </a:r>
                      <a:r>
                        <a:rPr lang="en-US" altLang="zh-TW" sz="2400" dirty="0">
                          <a:solidFill>
                            <a:sysClr val="windowText" lastClr="000000"/>
                          </a:solidFill>
                          <a:latin typeface="微軟正黑體" panose="020B0604030504040204" pitchFamily="34" charset="-120"/>
                          <a:ea typeface="微軟正黑體" panose="020B0604030504040204" pitchFamily="34" charset="-120"/>
                        </a:rPr>
                        <a:t>6.3</a:t>
                      </a:r>
                      <a:r>
                        <a:rPr lang="zh-TW" altLang="en-US" sz="2400" dirty="0">
                          <a:solidFill>
                            <a:sysClr val="windowText" lastClr="000000"/>
                          </a:solidFill>
                          <a:latin typeface="微軟正黑體" panose="020B0604030504040204" pitchFamily="34" charset="-120"/>
                          <a:ea typeface="微軟正黑體" panose="020B0604030504040204" pitchFamily="34" charset="-120"/>
                        </a:rPr>
                        <a:t>年</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範圍</a:t>
                      </a:r>
                      <a:r>
                        <a:rPr lang="en-US" altLang="zh-TW" sz="2400" dirty="0">
                          <a:solidFill>
                            <a:sysClr val="windowText" lastClr="000000"/>
                          </a:solidFill>
                          <a:latin typeface="微軟正黑體" panose="020B0604030504040204" pitchFamily="34" charset="-120"/>
                          <a:ea typeface="微軟正黑體" panose="020B0604030504040204" pitchFamily="34" charset="-120"/>
                        </a:rPr>
                        <a:t>2~20</a:t>
                      </a:r>
                      <a:r>
                        <a:rPr lang="zh-TW" altLang="en-US" sz="2400" dirty="0">
                          <a:solidFill>
                            <a:sysClr val="windowText" lastClr="000000"/>
                          </a:solidFill>
                          <a:latin typeface="微軟正黑體" panose="020B0604030504040204" pitchFamily="34" charset="-120"/>
                          <a:ea typeface="微軟正黑體" panose="020B0604030504040204" pitchFamily="34" charset="-120"/>
                        </a:rPr>
                        <a:t>年</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1678165"/>
                  </a:ext>
                </a:extLst>
              </a:tr>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平均里程數 </a:t>
                      </a:r>
                      <a:r>
                        <a:rPr lang="en-US" altLang="zh-TW" sz="2400" dirty="0">
                          <a:solidFill>
                            <a:sysClr val="windowText" lastClr="000000"/>
                          </a:solidFill>
                          <a:latin typeface="微軟正黑體" panose="020B0604030504040204" pitchFamily="34" charset="-120"/>
                          <a:ea typeface="微軟正黑體" panose="020B0604030504040204" pitchFamily="34" charset="-120"/>
                        </a:rPr>
                        <a:t>7495</a:t>
                      </a:r>
                      <a:r>
                        <a:rPr lang="zh-TW" altLang="en-US" sz="2400" dirty="0">
                          <a:solidFill>
                            <a:sysClr val="windowText" lastClr="000000"/>
                          </a:solidFill>
                          <a:latin typeface="微軟正黑體" panose="020B0604030504040204" pitchFamily="34" charset="-120"/>
                          <a:ea typeface="微軟正黑體" panose="020B0604030504040204" pitchFamily="34" charset="-120"/>
                        </a:rPr>
                        <a:t>英里</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範圍</a:t>
                      </a:r>
                      <a:r>
                        <a:rPr lang="en-US" altLang="zh-TW" sz="2400" dirty="0">
                          <a:solidFill>
                            <a:sysClr val="windowText" lastClr="000000"/>
                          </a:solidFill>
                          <a:latin typeface="微軟正黑體" panose="020B0604030504040204" pitchFamily="34" charset="-120"/>
                          <a:ea typeface="微軟正黑體" panose="020B0604030504040204" pitchFamily="34" charset="-120"/>
                        </a:rPr>
                        <a:t>500~20000)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平均里程數</a:t>
                      </a:r>
                      <a:r>
                        <a:rPr lang="en-US" altLang="zh-TW" sz="2400" dirty="0">
                          <a:solidFill>
                            <a:sysClr val="windowText" lastClr="000000"/>
                          </a:solidFill>
                          <a:latin typeface="微軟正黑體" panose="020B0604030504040204" pitchFamily="34" charset="-120"/>
                          <a:ea typeface="微軟正黑體" panose="020B0604030504040204" pitchFamily="34" charset="-120"/>
                        </a:rPr>
                        <a:t>11700</a:t>
                      </a:r>
                      <a:r>
                        <a:rPr lang="zh-TW" altLang="en-US" sz="2400" dirty="0">
                          <a:solidFill>
                            <a:sysClr val="windowText" lastClr="000000"/>
                          </a:solidFill>
                          <a:latin typeface="微軟正黑體" panose="020B0604030504040204" pitchFamily="34" charset="-120"/>
                          <a:ea typeface="微軟正黑體" panose="020B0604030504040204" pitchFamily="34" charset="-120"/>
                        </a:rPr>
                        <a:t>英里</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範圍</a:t>
                      </a:r>
                      <a:r>
                        <a:rPr lang="en-US" altLang="zh-TW" sz="2400" dirty="0">
                          <a:solidFill>
                            <a:sysClr val="windowText" lastClr="000000"/>
                          </a:solidFill>
                          <a:latin typeface="微軟正黑體" panose="020B0604030504040204" pitchFamily="34" charset="-120"/>
                          <a:ea typeface="微軟正黑體" panose="020B0604030504040204" pitchFamily="34" charset="-120"/>
                        </a:rPr>
                        <a:t>4000~20000)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4912422"/>
                  </a:ext>
                </a:extLst>
              </a:tr>
            </a:tbl>
          </a:graphicData>
        </a:graphic>
      </p:graphicFrame>
      <p:sp>
        <p:nvSpPr>
          <p:cNvPr id="11" name="文字方塊 10">
            <a:extLst>
              <a:ext uri="{FF2B5EF4-FFF2-40B4-BE49-F238E27FC236}">
                <a16:creationId xmlns:a16="http://schemas.microsoft.com/office/drawing/2014/main" id="{E778F812-E85A-3DD1-D7B4-5C2DE511C58D}"/>
              </a:ext>
            </a:extLst>
          </p:cNvPr>
          <p:cNvSpPr txBox="1"/>
          <p:nvPr/>
        </p:nvSpPr>
        <p:spPr>
          <a:xfrm>
            <a:off x="3294640" y="92331"/>
            <a:ext cx="2522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受測者</a:t>
            </a:r>
          </a:p>
        </p:txBody>
      </p:sp>
    </p:spTree>
    <p:extLst>
      <p:ext uri="{BB962C8B-B14F-4D97-AF65-F5344CB8AC3E}">
        <p14:creationId xmlns:p14="http://schemas.microsoft.com/office/powerpoint/2010/main" val="541928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2" name="文字方塊 1">
            <a:extLst>
              <a:ext uri="{FF2B5EF4-FFF2-40B4-BE49-F238E27FC236}">
                <a16:creationId xmlns:a16="http://schemas.microsoft.com/office/drawing/2014/main" id="{505AE9D6-4E07-40E0-2EEB-7320F5E61D76}"/>
              </a:ext>
            </a:extLst>
          </p:cNvPr>
          <p:cNvSpPr txBox="1"/>
          <p:nvPr/>
        </p:nvSpPr>
        <p:spPr>
          <a:xfrm>
            <a:off x="139700" y="0"/>
            <a:ext cx="812800" cy="830997"/>
          </a:xfrm>
          <a:prstGeom prst="rect">
            <a:avLst/>
          </a:prstGeom>
          <a:noFill/>
        </p:spPr>
        <p:txBody>
          <a:bodyPr wrap="square" rtlCol="0">
            <a:spAutoFit/>
          </a:bodyPr>
          <a:lstStyle/>
          <a:p>
            <a:r>
              <a:rPr lang="en-US" altLang="zh-TW" sz="4800" b="1" dirty="0"/>
              <a:t>02</a:t>
            </a:r>
            <a:r>
              <a:rPr lang="zh-TW" altLang="en-US" sz="4800" b="1" dirty="0"/>
              <a:t> </a:t>
            </a:r>
          </a:p>
        </p:txBody>
      </p:sp>
      <p:sp>
        <p:nvSpPr>
          <p:cNvPr id="3" name="文字方塊 2">
            <a:extLst>
              <a:ext uri="{FF2B5EF4-FFF2-40B4-BE49-F238E27FC236}">
                <a16:creationId xmlns:a16="http://schemas.microsoft.com/office/drawing/2014/main" id="{101801AC-9F45-BF3D-CBF3-A0575751E03A}"/>
              </a:ext>
            </a:extLst>
          </p:cNvPr>
          <p:cNvSpPr txBox="1"/>
          <p:nvPr/>
        </p:nvSpPr>
        <p:spPr>
          <a:xfrm>
            <a:off x="1092198" y="30777"/>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8" name="文字方塊 7">
            <a:extLst>
              <a:ext uri="{FF2B5EF4-FFF2-40B4-BE49-F238E27FC236}">
                <a16:creationId xmlns:a16="http://schemas.microsoft.com/office/drawing/2014/main" id="{23C4E6B3-7E35-79FD-BBCC-AB931780E814}"/>
              </a:ext>
            </a:extLst>
          </p:cNvPr>
          <p:cNvSpPr txBox="1"/>
          <p:nvPr/>
        </p:nvSpPr>
        <p:spPr>
          <a:xfrm>
            <a:off x="2070097" y="1518587"/>
            <a:ext cx="9376833" cy="224048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模擬駕駛環境是使用</a:t>
            </a:r>
            <a:r>
              <a:rPr lang="en-US" altLang="zh-TW" sz="2400" dirty="0">
                <a:latin typeface="微軟正黑體" panose="020B0604030504040204" pitchFamily="34" charset="-120"/>
                <a:ea typeface="微軟正黑體" panose="020B0604030504040204" pitchFamily="34" charset="-120"/>
              </a:rPr>
              <a:t>STISIM(v2)</a:t>
            </a:r>
            <a:r>
              <a:rPr lang="zh-TW" altLang="en-US" sz="2400" dirty="0">
                <a:latin typeface="微軟正黑體" panose="020B0604030504040204" pitchFamily="34" charset="-120"/>
                <a:ea typeface="微軟正黑體" panose="020B0604030504040204" pitchFamily="34" charset="-120"/>
              </a:rPr>
              <a:t>軟體創建</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場景為一條有三個車道的高速公路</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道路上的標誌會與當地語言和道路規則一致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包含路邊的風景等</a:t>
            </a:r>
            <a:r>
              <a:rPr lang="en-US" altLang="zh-TW" sz="2400" dirty="0">
                <a:latin typeface="微軟正黑體" panose="020B0604030504040204" pitchFamily="34" charset="-120"/>
                <a:ea typeface="微軟正黑體" panose="020B0604030504040204" pitchFamily="34" charset="-120"/>
              </a:rPr>
              <a:t>)</a:t>
            </a: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行車道兩側的車流量適中</a:t>
            </a:r>
          </a:p>
        </p:txBody>
      </p:sp>
      <p:sp>
        <p:nvSpPr>
          <p:cNvPr id="9" name="文字方塊 8">
            <a:extLst>
              <a:ext uri="{FF2B5EF4-FFF2-40B4-BE49-F238E27FC236}">
                <a16:creationId xmlns:a16="http://schemas.microsoft.com/office/drawing/2014/main" id="{45A0935E-94C7-85CF-508F-0D0A31108D74}"/>
              </a:ext>
            </a:extLst>
          </p:cNvPr>
          <p:cNvSpPr txBox="1"/>
          <p:nvPr/>
        </p:nvSpPr>
        <p:spPr>
          <a:xfrm>
            <a:off x="2070096" y="4099670"/>
            <a:ext cx="9596967" cy="1132490"/>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使用羅技</a:t>
            </a:r>
            <a:r>
              <a:rPr lang="en-US" altLang="zh-TW" sz="2400" dirty="0">
                <a:latin typeface="微軟正黑體" panose="020B0604030504040204" pitchFamily="34" charset="-120"/>
                <a:ea typeface="微軟正黑體" panose="020B0604030504040204" pitchFamily="34" charset="-120"/>
              </a:rPr>
              <a:t>G27</a:t>
            </a:r>
            <a:r>
              <a:rPr lang="zh-TW" altLang="en-US" sz="2400" dirty="0">
                <a:latin typeface="微軟正黑體" panose="020B0604030504040204" pitchFamily="34" charset="-120"/>
                <a:ea typeface="微軟正黑體" panose="020B0604030504040204" pitchFamily="34" charset="-120"/>
              </a:rPr>
              <a:t>方向盤及踏板</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觸控板、觸控螢幕、旋轉控制器、方向盤控制器</a:t>
            </a:r>
          </a:p>
        </p:txBody>
      </p:sp>
      <p:sp>
        <p:nvSpPr>
          <p:cNvPr id="10" name="文字方塊 9">
            <a:extLst>
              <a:ext uri="{FF2B5EF4-FFF2-40B4-BE49-F238E27FC236}">
                <a16:creationId xmlns:a16="http://schemas.microsoft.com/office/drawing/2014/main" id="{AC1B2BF0-E7D4-5015-F744-B82F89DA7948}"/>
              </a:ext>
            </a:extLst>
          </p:cNvPr>
          <p:cNvSpPr txBox="1"/>
          <p:nvPr/>
        </p:nvSpPr>
        <p:spPr>
          <a:xfrm>
            <a:off x="952500" y="1585651"/>
            <a:ext cx="1117597" cy="461665"/>
          </a:xfrm>
          <a:prstGeom prst="rect">
            <a:avLst/>
          </a:prstGeom>
          <a:noFill/>
        </p:spPr>
        <p:txBody>
          <a:bodyPr wrap="square" rtlCol="0">
            <a:spAutoFit/>
          </a:bodyPr>
          <a:lstStyle/>
          <a:p>
            <a:pPr algn="ctr"/>
            <a:r>
              <a:rPr lang="zh-TW" altLang="en-US" sz="2400" b="1" u="sng" spc="600" dirty="0">
                <a:latin typeface="微軟正黑體" panose="020B0604030504040204" pitchFamily="34" charset="-120"/>
                <a:ea typeface="微軟正黑體" panose="020B0604030504040204" pitchFamily="34" charset="-120"/>
              </a:rPr>
              <a:t>場景</a:t>
            </a:r>
          </a:p>
        </p:txBody>
      </p:sp>
      <p:sp>
        <p:nvSpPr>
          <p:cNvPr id="11" name="文字方塊 10">
            <a:extLst>
              <a:ext uri="{FF2B5EF4-FFF2-40B4-BE49-F238E27FC236}">
                <a16:creationId xmlns:a16="http://schemas.microsoft.com/office/drawing/2014/main" id="{204117CF-8D95-3604-80FE-2C6EE8BE9BF6}"/>
              </a:ext>
            </a:extLst>
          </p:cNvPr>
          <p:cNvSpPr txBox="1"/>
          <p:nvPr/>
        </p:nvSpPr>
        <p:spPr>
          <a:xfrm>
            <a:off x="952500" y="4216497"/>
            <a:ext cx="1117598" cy="461665"/>
          </a:xfrm>
          <a:prstGeom prst="rect">
            <a:avLst/>
          </a:prstGeom>
          <a:noFill/>
        </p:spPr>
        <p:txBody>
          <a:bodyPr wrap="square" rtlCol="0">
            <a:spAutoFit/>
          </a:bodyPr>
          <a:lstStyle/>
          <a:p>
            <a:r>
              <a:rPr lang="zh-TW" altLang="en-US" sz="2400" b="1" u="sng" dirty="0">
                <a:latin typeface="微軟正黑體" panose="020B0604030504040204" pitchFamily="34" charset="-120"/>
                <a:ea typeface="微軟正黑體" panose="020B0604030504040204" pitchFamily="34" charset="-120"/>
              </a:rPr>
              <a:t>模擬器</a:t>
            </a:r>
          </a:p>
        </p:txBody>
      </p:sp>
      <p:sp>
        <p:nvSpPr>
          <p:cNvPr id="12" name="文字方塊 11">
            <a:extLst>
              <a:ext uri="{FF2B5EF4-FFF2-40B4-BE49-F238E27FC236}">
                <a16:creationId xmlns:a16="http://schemas.microsoft.com/office/drawing/2014/main" id="{040F7E86-F519-00A8-2453-E891E1B41501}"/>
              </a:ext>
            </a:extLst>
          </p:cNvPr>
          <p:cNvSpPr txBox="1"/>
          <p:nvPr/>
        </p:nvSpPr>
        <p:spPr>
          <a:xfrm>
            <a:off x="3294640" y="92331"/>
            <a:ext cx="2522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儀器</a:t>
            </a:r>
          </a:p>
        </p:txBody>
      </p:sp>
    </p:spTree>
    <p:extLst>
      <p:ext uri="{BB962C8B-B14F-4D97-AF65-F5344CB8AC3E}">
        <p14:creationId xmlns:p14="http://schemas.microsoft.com/office/powerpoint/2010/main" val="2780226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7" name="文字方塊 6">
            <a:extLst>
              <a:ext uri="{FF2B5EF4-FFF2-40B4-BE49-F238E27FC236}">
                <a16:creationId xmlns:a16="http://schemas.microsoft.com/office/drawing/2014/main" id="{80770FA9-F48F-A9D3-F110-F204486F2B4B}"/>
              </a:ext>
            </a:extLst>
          </p:cNvPr>
          <p:cNvSpPr txBox="1"/>
          <p:nvPr/>
        </p:nvSpPr>
        <p:spPr>
          <a:xfrm>
            <a:off x="139700" y="0"/>
            <a:ext cx="812800" cy="830997"/>
          </a:xfrm>
          <a:prstGeom prst="rect">
            <a:avLst/>
          </a:prstGeom>
          <a:noFill/>
        </p:spPr>
        <p:txBody>
          <a:bodyPr wrap="square" rtlCol="0">
            <a:spAutoFit/>
          </a:bodyPr>
          <a:lstStyle/>
          <a:p>
            <a:r>
              <a:rPr lang="en-US" altLang="zh-TW" sz="4800" b="1" dirty="0"/>
              <a:t>02</a:t>
            </a:r>
            <a:r>
              <a:rPr lang="zh-TW" altLang="en-US" sz="4800" b="1" dirty="0"/>
              <a:t> </a:t>
            </a:r>
          </a:p>
        </p:txBody>
      </p:sp>
      <p:sp>
        <p:nvSpPr>
          <p:cNvPr id="8" name="文字方塊 7">
            <a:extLst>
              <a:ext uri="{FF2B5EF4-FFF2-40B4-BE49-F238E27FC236}">
                <a16:creationId xmlns:a16="http://schemas.microsoft.com/office/drawing/2014/main" id="{F01D21A7-1C7A-F9A0-E093-D2EEA728CFC0}"/>
              </a:ext>
            </a:extLst>
          </p:cNvPr>
          <p:cNvSpPr txBox="1"/>
          <p:nvPr/>
        </p:nvSpPr>
        <p:spPr>
          <a:xfrm>
            <a:off x="1092198" y="30777"/>
            <a:ext cx="2062744" cy="769441"/>
          </a:xfrm>
          <a:prstGeom prst="rect">
            <a:avLst/>
          </a:prstGeom>
          <a:noFill/>
        </p:spPr>
        <p:txBody>
          <a:bodyPr wrap="none" rtlCol="0">
            <a:spAutoFit/>
          </a:bodyPr>
          <a:lstStyle/>
          <a:p>
            <a:r>
              <a:rPr lang="en-US" altLang="zh-TW" sz="4400" b="1" dirty="0"/>
              <a:t>Method</a:t>
            </a:r>
            <a:endParaRPr lang="zh-TW" altLang="en-US" sz="4400" b="1" dirty="0"/>
          </a:p>
        </p:txBody>
      </p:sp>
      <p:pic>
        <p:nvPicPr>
          <p:cNvPr id="9" name="Picture 2" descr="https://ars.els-cdn.com/content/image/1-s2.0-S0003687019300584-gr1.jpg">
            <a:extLst>
              <a:ext uri="{FF2B5EF4-FFF2-40B4-BE49-F238E27FC236}">
                <a16:creationId xmlns:a16="http://schemas.microsoft.com/office/drawing/2014/main" id="{6A7DA573-8EE8-89E9-56C7-145ECFE14C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0607" y="265642"/>
            <a:ext cx="8047139" cy="316335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https://ars.els-cdn.com/content/image/1-s2.0-S0003687019300584-gr2.jpg">
            <a:extLst>
              <a:ext uri="{FF2B5EF4-FFF2-40B4-BE49-F238E27FC236}">
                <a16:creationId xmlns:a16="http://schemas.microsoft.com/office/drawing/2014/main" id="{57B6E710-91FF-8686-AC23-3621C2AA4B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0607" y="3668183"/>
            <a:ext cx="5976377" cy="3163358"/>
          </a:xfrm>
          <a:prstGeom prst="rect">
            <a:avLst/>
          </a:prstGeom>
          <a:noFill/>
          <a:extLst>
            <a:ext uri="{909E8E84-426E-40DD-AFC4-6F175D3DCCD1}">
              <a14:hiddenFill xmlns:a14="http://schemas.microsoft.com/office/drawing/2010/main">
                <a:solidFill>
                  <a:srgbClr val="FFFFFF"/>
                </a:solidFill>
              </a14:hiddenFill>
            </a:ext>
          </a:extLst>
        </p:spPr>
      </p:pic>
      <p:grpSp>
        <p:nvGrpSpPr>
          <p:cNvPr id="18" name="群組 17">
            <a:extLst>
              <a:ext uri="{FF2B5EF4-FFF2-40B4-BE49-F238E27FC236}">
                <a16:creationId xmlns:a16="http://schemas.microsoft.com/office/drawing/2014/main" id="{8CBFB013-881F-A80E-78FE-4FA4F2295A9C}"/>
              </a:ext>
            </a:extLst>
          </p:cNvPr>
          <p:cNvGrpSpPr/>
          <p:nvPr/>
        </p:nvGrpSpPr>
        <p:grpSpPr>
          <a:xfrm>
            <a:off x="158790" y="821848"/>
            <a:ext cx="3604802" cy="2535960"/>
            <a:chOff x="158790" y="821848"/>
            <a:chExt cx="3604802" cy="2535960"/>
          </a:xfrm>
        </p:grpSpPr>
        <p:sp>
          <p:nvSpPr>
            <p:cNvPr id="19" name="文字方塊 18">
              <a:extLst>
                <a:ext uri="{FF2B5EF4-FFF2-40B4-BE49-F238E27FC236}">
                  <a16:creationId xmlns:a16="http://schemas.microsoft.com/office/drawing/2014/main" id="{557E4E88-30F0-0ABA-5A09-95EEA7949118}"/>
                </a:ext>
              </a:extLst>
            </p:cNvPr>
            <p:cNvSpPr txBox="1"/>
            <p:nvPr/>
          </p:nvSpPr>
          <p:spPr>
            <a:xfrm>
              <a:off x="158790" y="821848"/>
              <a:ext cx="1117598" cy="461665"/>
            </a:xfrm>
            <a:prstGeom prst="rect">
              <a:avLst/>
            </a:prstGeom>
            <a:noFill/>
          </p:spPr>
          <p:txBody>
            <a:bodyPr wrap="square" rtlCol="0">
              <a:spAutoFit/>
            </a:bodyPr>
            <a:lstStyle/>
            <a:p>
              <a:r>
                <a:rPr lang="zh-TW" altLang="en-US" sz="2400" b="1" u="sng" dirty="0">
                  <a:latin typeface="微軟正黑體" panose="020B0604030504040204" pitchFamily="34" charset="-120"/>
                  <a:ea typeface="微軟正黑體" panose="020B0604030504040204" pitchFamily="34" charset="-120"/>
                </a:rPr>
                <a:t>英國</a:t>
              </a:r>
            </a:p>
          </p:txBody>
        </p:sp>
        <p:sp>
          <p:nvSpPr>
            <p:cNvPr id="20" name="文字方塊 19">
              <a:extLst>
                <a:ext uri="{FF2B5EF4-FFF2-40B4-BE49-F238E27FC236}">
                  <a16:creationId xmlns:a16="http://schemas.microsoft.com/office/drawing/2014/main" id="{1A77930F-0529-15F3-4451-C6905BA66B02}"/>
                </a:ext>
              </a:extLst>
            </p:cNvPr>
            <p:cNvSpPr txBox="1"/>
            <p:nvPr/>
          </p:nvSpPr>
          <p:spPr>
            <a:xfrm>
              <a:off x="212620" y="1117323"/>
              <a:ext cx="3550972" cy="2240485"/>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右駕汽車</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中控台和設施位於左側</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用</a:t>
              </a:r>
              <a:r>
                <a:rPr lang="en-US" altLang="zh-TW" sz="2400" dirty="0">
                  <a:ea typeface="微軟正黑體" panose="020B0604030504040204" pitchFamily="34" charset="-120"/>
                </a:rPr>
                <a:t>SMI</a:t>
              </a:r>
              <a:r>
                <a:rPr lang="zh-TW" altLang="en-US" sz="2400" dirty="0">
                  <a:latin typeface="微軟正黑體" panose="020B0604030504040204" pitchFamily="34" charset="-120"/>
                  <a:ea typeface="微軟正黑體" panose="020B0604030504040204" pitchFamily="34" charset="-120"/>
                </a:rPr>
                <a:t>的</a:t>
              </a:r>
              <a:r>
                <a:rPr lang="en-US" altLang="zh-TW" sz="2400" dirty="0">
                  <a:ea typeface="微軟正黑體" panose="020B0604030504040204" pitchFamily="34" charset="-120"/>
                </a:rPr>
                <a:t>ETG</a:t>
              </a:r>
              <a:r>
                <a:rPr lang="zh-TW" altLang="en-US" sz="2400" dirty="0">
                  <a:latin typeface="微軟正黑體" panose="020B0604030504040204" pitchFamily="34" charset="-120"/>
                  <a:ea typeface="微軟正黑體" panose="020B0604030504040204" pitchFamily="34" charset="-120"/>
                </a:rPr>
                <a:t>記錄受測者的眼球運動</a:t>
              </a:r>
            </a:p>
          </p:txBody>
        </p:sp>
      </p:grpSp>
      <p:grpSp>
        <p:nvGrpSpPr>
          <p:cNvPr id="21" name="群組 20">
            <a:extLst>
              <a:ext uri="{FF2B5EF4-FFF2-40B4-BE49-F238E27FC236}">
                <a16:creationId xmlns:a16="http://schemas.microsoft.com/office/drawing/2014/main" id="{F6DC057C-C16B-A52E-A95C-72B4EDA82364}"/>
              </a:ext>
            </a:extLst>
          </p:cNvPr>
          <p:cNvGrpSpPr/>
          <p:nvPr/>
        </p:nvGrpSpPr>
        <p:grpSpPr>
          <a:xfrm>
            <a:off x="145044" y="3674913"/>
            <a:ext cx="3618548" cy="2601561"/>
            <a:chOff x="145044" y="3674913"/>
            <a:chExt cx="3618548" cy="2601561"/>
          </a:xfrm>
        </p:grpSpPr>
        <p:sp>
          <p:nvSpPr>
            <p:cNvPr id="22" name="文字方塊 21">
              <a:extLst>
                <a:ext uri="{FF2B5EF4-FFF2-40B4-BE49-F238E27FC236}">
                  <a16:creationId xmlns:a16="http://schemas.microsoft.com/office/drawing/2014/main" id="{04B0B703-3F05-755A-CE57-2C023108457B}"/>
                </a:ext>
              </a:extLst>
            </p:cNvPr>
            <p:cNvSpPr txBox="1"/>
            <p:nvPr/>
          </p:nvSpPr>
          <p:spPr>
            <a:xfrm>
              <a:off x="145044" y="3674913"/>
              <a:ext cx="1117598" cy="461665"/>
            </a:xfrm>
            <a:prstGeom prst="rect">
              <a:avLst/>
            </a:prstGeom>
            <a:noFill/>
          </p:spPr>
          <p:txBody>
            <a:bodyPr wrap="square" rtlCol="0">
              <a:spAutoFit/>
            </a:bodyPr>
            <a:lstStyle/>
            <a:p>
              <a:r>
                <a:rPr lang="zh-TW" altLang="en-US" sz="2400" b="1" u="sng" dirty="0">
                  <a:latin typeface="微軟正黑體" panose="020B0604030504040204" pitchFamily="34" charset="-120"/>
                  <a:ea typeface="微軟正黑體" panose="020B0604030504040204" pitchFamily="34" charset="-120"/>
                </a:rPr>
                <a:t>中國</a:t>
              </a:r>
            </a:p>
          </p:txBody>
        </p:sp>
        <p:sp>
          <p:nvSpPr>
            <p:cNvPr id="23" name="文字方塊 22">
              <a:extLst>
                <a:ext uri="{FF2B5EF4-FFF2-40B4-BE49-F238E27FC236}">
                  <a16:creationId xmlns:a16="http://schemas.microsoft.com/office/drawing/2014/main" id="{C7F59414-C4F0-8D86-90B0-9866BBCCD997}"/>
                </a:ext>
              </a:extLst>
            </p:cNvPr>
            <p:cNvSpPr txBox="1"/>
            <p:nvPr/>
          </p:nvSpPr>
          <p:spPr>
            <a:xfrm>
              <a:off x="212620" y="4035989"/>
              <a:ext cx="3550972" cy="2240485"/>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左駕汽車</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中控台和設施位於右側</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Wingdings" panose="05000000000000000000" pitchFamily="2" charset="2"/>
                <a:buChar char="l"/>
              </a:pPr>
              <a:r>
                <a:rPr lang="zh-TW" altLang="en-US" sz="2400" dirty="0">
                  <a:latin typeface="微軟正黑體" panose="020B0604030504040204" pitchFamily="34" charset="-120"/>
                  <a:ea typeface="微軟正黑體" panose="020B0604030504040204" pitchFamily="34" charset="-120"/>
                </a:rPr>
                <a:t>用攝影機錄下受測者的眼球運動</a:t>
              </a:r>
            </a:p>
          </p:txBody>
        </p:sp>
      </p:grpSp>
    </p:spTree>
    <p:extLst>
      <p:ext uri="{BB962C8B-B14F-4D97-AF65-F5344CB8AC3E}">
        <p14:creationId xmlns:p14="http://schemas.microsoft.com/office/powerpoint/2010/main" val="1525837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7" name="文字方塊 6">
            <a:extLst>
              <a:ext uri="{FF2B5EF4-FFF2-40B4-BE49-F238E27FC236}">
                <a16:creationId xmlns:a16="http://schemas.microsoft.com/office/drawing/2014/main" id="{D2C797B3-53CC-2175-ECE1-AE817F6649ED}"/>
              </a:ext>
            </a:extLst>
          </p:cNvPr>
          <p:cNvSpPr txBox="1"/>
          <p:nvPr/>
        </p:nvSpPr>
        <p:spPr>
          <a:xfrm>
            <a:off x="139700" y="0"/>
            <a:ext cx="812800" cy="830997"/>
          </a:xfrm>
          <a:prstGeom prst="rect">
            <a:avLst/>
          </a:prstGeom>
          <a:noFill/>
        </p:spPr>
        <p:txBody>
          <a:bodyPr wrap="square" rtlCol="0">
            <a:spAutoFit/>
          </a:bodyPr>
          <a:lstStyle/>
          <a:p>
            <a:r>
              <a:rPr lang="en-US" altLang="zh-TW" sz="4800" b="1" dirty="0"/>
              <a:t>02</a:t>
            </a:r>
            <a:r>
              <a:rPr lang="zh-TW" altLang="en-US" sz="4800" b="1" dirty="0"/>
              <a:t> </a:t>
            </a:r>
          </a:p>
        </p:txBody>
      </p:sp>
      <p:sp>
        <p:nvSpPr>
          <p:cNvPr id="8" name="文字方塊 7">
            <a:extLst>
              <a:ext uri="{FF2B5EF4-FFF2-40B4-BE49-F238E27FC236}">
                <a16:creationId xmlns:a16="http://schemas.microsoft.com/office/drawing/2014/main" id="{85A42B8F-1BA3-49AD-A288-E2F7CFB1C910}"/>
              </a:ext>
            </a:extLst>
          </p:cNvPr>
          <p:cNvSpPr txBox="1"/>
          <p:nvPr/>
        </p:nvSpPr>
        <p:spPr>
          <a:xfrm>
            <a:off x="1092198" y="30777"/>
            <a:ext cx="2062744" cy="769441"/>
          </a:xfrm>
          <a:prstGeom prst="rect">
            <a:avLst/>
          </a:prstGeom>
          <a:noFill/>
        </p:spPr>
        <p:txBody>
          <a:bodyPr wrap="none" rtlCol="0">
            <a:spAutoFit/>
          </a:bodyPr>
          <a:lstStyle/>
          <a:p>
            <a:r>
              <a:rPr lang="en-US" altLang="zh-TW" sz="4400" b="1" dirty="0"/>
              <a:t>Method</a:t>
            </a:r>
            <a:endParaRPr lang="zh-TW" altLang="en-US" sz="4400" b="1" dirty="0"/>
          </a:p>
        </p:txBody>
      </p:sp>
      <p:graphicFrame>
        <p:nvGraphicFramePr>
          <p:cNvPr id="9" name="表格 8">
            <a:extLst>
              <a:ext uri="{FF2B5EF4-FFF2-40B4-BE49-F238E27FC236}">
                <a16:creationId xmlns:a16="http://schemas.microsoft.com/office/drawing/2014/main" id="{0017804C-CC52-DB40-5C2E-FE02142290C4}"/>
              </a:ext>
            </a:extLst>
          </p:cNvPr>
          <p:cNvGraphicFramePr>
            <a:graphicFrameLocks noGrp="1"/>
          </p:cNvGraphicFramePr>
          <p:nvPr>
            <p:extLst>
              <p:ext uri="{D42A27DB-BD31-4B8C-83A1-F6EECF244321}">
                <p14:modId xmlns:p14="http://schemas.microsoft.com/office/powerpoint/2010/main" val="3796818914"/>
              </p:ext>
            </p:extLst>
          </p:nvPr>
        </p:nvGraphicFramePr>
        <p:xfrm>
          <a:off x="123191" y="836340"/>
          <a:ext cx="11945619" cy="5893873"/>
        </p:xfrm>
        <a:graphic>
          <a:graphicData uri="http://schemas.openxmlformats.org/drawingml/2006/table">
            <a:tbl>
              <a:tblPr firstRow="1" bandRow="1">
                <a:tableStyleId>{5C22544A-7EE6-4342-B048-85BDC9FD1C3A}</a:tableStyleId>
              </a:tblPr>
              <a:tblGrid>
                <a:gridCol w="1140460">
                  <a:extLst>
                    <a:ext uri="{9D8B030D-6E8A-4147-A177-3AD203B41FA5}">
                      <a16:colId xmlns:a16="http://schemas.microsoft.com/office/drawing/2014/main" val="3680306469"/>
                    </a:ext>
                  </a:extLst>
                </a:gridCol>
                <a:gridCol w="2362926">
                  <a:extLst>
                    <a:ext uri="{9D8B030D-6E8A-4147-A177-3AD203B41FA5}">
                      <a16:colId xmlns:a16="http://schemas.microsoft.com/office/drawing/2014/main" val="3053365197"/>
                    </a:ext>
                  </a:extLst>
                </a:gridCol>
                <a:gridCol w="8442233">
                  <a:extLst>
                    <a:ext uri="{9D8B030D-6E8A-4147-A177-3AD203B41FA5}">
                      <a16:colId xmlns:a16="http://schemas.microsoft.com/office/drawing/2014/main" val="1824338567"/>
                    </a:ext>
                  </a:extLst>
                </a:gridCol>
              </a:tblGrid>
              <a:tr h="596542">
                <a:tc rowSpan="3">
                  <a:txBody>
                    <a:bodyPr/>
                    <a:lstStyle/>
                    <a:p>
                      <a:pPr algn="ctr"/>
                      <a:r>
                        <a:rPr lang="zh-TW" altLang="en-US" sz="2400" b="1" dirty="0">
                          <a:solidFill>
                            <a:sysClr val="windowText" lastClr="000000"/>
                          </a:solidFill>
                          <a:latin typeface="微軟正黑體" panose="020B0604030504040204" pitchFamily="34" charset="-120"/>
                          <a:ea typeface="微軟正黑體" panose="020B0604030504040204" pitchFamily="34" charset="-120"/>
                        </a:rPr>
                        <a:t>自變項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2400" b="0" dirty="0">
                          <a:solidFill>
                            <a:sysClr val="windowText" lastClr="000000"/>
                          </a:solidFill>
                          <a:latin typeface="微軟正黑體" panose="020B0604030504040204" pitchFamily="34" charset="-120"/>
                          <a:ea typeface="微軟正黑體" panose="020B0604030504040204" pitchFamily="34" charset="-120"/>
                        </a:rPr>
                        <a:t>組間變項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b="0" dirty="0">
                          <a:solidFill>
                            <a:sysClr val="windowText" lastClr="000000"/>
                          </a:solidFill>
                          <a:latin typeface="微軟正黑體" panose="020B0604030504040204" pitchFamily="34" charset="-120"/>
                          <a:ea typeface="微軟正黑體" panose="020B0604030504040204" pitchFamily="34" charset="-120"/>
                        </a:rPr>
                        <a:t>國家 </a:t>
                      </a:r>
                      <a:r>
                        <a:rPr lang="en-US" altLang="zh-TW" sz="2400" b="0" dirty="0">
                          <a:solidFill>
                            <a:sysClr val="windowText" lastClr="000000"/>
                          </a:solidFill>
                          <a:latin typeface="微軟正黑體" panose="020B0604030504040204" pitchFamily="34" charset="-120"/>
                          <a:ea typeface="微軟正黑體" panose="020B0604030504040204" pitchFamily="34" charset="-120"/>
                        </a:rPr>
                        <a:t>(</a:t>
                      </a:r>
                      <a:r>
                        <a:rPr lang="zh-TW" altLang="en-US" sz="2400" b="0" dirty="0">
                          <a:solidFill>
                            <a:sysClr val="windowText" lastClr="000000"/>
                          </a:solidFill>
                          <a:latin typeface="微軟正黑體" panose="020B0604030504040204" pitchFamily="34" charset="-120"/>
                          <a:ea typeface="微軟正黑體" panose="020B0604030504040204" pitchFamily="34" charset="-120"/>
                        </a:rPr>
                        <a:t>英國、中國</a:t>
                      </a:r>
                      <a:r>
                        <a:rPr lang="en-US" altLang="zh-TW" sz="2400" b="0" dirty="0">
                          <a:solidFill>
                            <a:sysClr val="windowText" lastClr="000000"/>
                          </a:solidFill>
                          <a:latin typeface="微軟正黑體" panose="020B0604030504040204" pitchFamily="34" charset="-120"/>
                          <a:ea typeface="微軟正黑體" panose="020B0604030504040204" pitchFamily="34" charset="-120"/>
                        </a:rPr>
                        <a:t>)</a:t>
                      </a:r>
                      <a:endParaRPr lang="zh-TW" altLang="en-US" sz="2400" b="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2803375"/>
                  </a:ext>
                </a:extLst>
              </a:tr>
              <a:tr h="596542">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組內變項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400" dirty="0">
                          <a:solidFill>
                            <a:sysClr val="windowText" lastClr="000000"/>
                          </a:solidFill>
                          <a:latin typeface="微軟正黑體" panose="020B0604030504040204" pitchFamily="34" charset="-120"/>
                          <a:ea typeface="微軟正黑體" panose="020B0604030504040204" pitchFamily="34" charset="-120"/>
                        </a:rPr>
                        <a:t>設備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觸控板、觸控螢幕、旋轉控制器、方向盤控制器</a:t>
                      </a:r>
                      <a:r>
                        <a:rPr lang="zh-TW" altLang="en-US" sz="2400" dirty="0">
                          <a:solidFill>
                            <a:sysClr val="windowText" lastClr="000000"/>
                          </a:solidFill>
                          <a:latin typeface="微軟正黑體" panose="020B0604030504040204" pitchFamily="34" charset="-120"/>
                          <a:ea typeface="微軟正黑體" panose="020B0604030504040204" pitchFamily="34" charset="-120"/>
                        </a:rPr>
                        <a:t>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7923288"/>
                  </a:ext>
                </a:extLst>
              </a:tr>
              <a:tr h="596542">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次要任務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四項車內任務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使用不同的設備完成每個任務</a:t>
                      </a:r>
                      <a:r>
                        <a:rPr lang="en-US" altLang="zh-TW" sz="2400" dirty="0">
                          <a:latin typeface="微軟正黑體" panose="020B0604030504040204" pitchFamily="34" charset="-120"/>
                          <a:ea typeface="微軟正黑體" panose="020B0604030504040204" pitchFamily="34" charset="-120"/>
                        </a:rPr>
                        <a:t>)</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4658948"/>
                  </a:ext>
                </a:extLst>
              </a:tr>
              <a:tr h="596542">
                <a:tc rowSpan="6">
                  <a:txBody>
                    <a:bodyPr/>
                    <a:lstStyle/>
                    <a:p>
                      <a:pPr algn="ctr"/>
                      <a:r>
                        <a:rPr lang="zh-TW" altLang="en-US" sz="2400" b="1" dirty="0">
                          <a:solidFill>
                            <a:sysClr val="windowText" lastClr="000000"/>
                          </a:solidFill>
                          <a:latin typeface="微軟正黑體" panose="020B0604030504040204" pitchFamily="34" charset="-120"/>
                          <a:ea typeface="微軟正黑體" panose="020B0604030504040204" pitchFamily="34" charset="-120"/>
                        </a:rPr>
                        <a:t>依變項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任務表現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透過次要任務的時間來衡量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4826176"/>
                  </a:ext>
                </a:extLst>
              </a:tr>
              <a:tr h="596542">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視覺行為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總掃視時間</a:t>
                      </a:r>
                      <a:r>
                        <a:rPr lang="en-US" altLang="zh-TW" sz="2400" dirty="0">
                          <a:solidFill>
                            <a:sysClr val="windowText" lastClr="000000"/>
                          </a:solidFill>
                          <a:latin typeface="+mn-lt"/>
                          <a:ea typeface="微軟正黑體" panose="020B0604030504040204" pitchFamily="34" charset="-120"/>
                        </a:rPr>
                        <a:t>(TGT)</a:t>
                      </a:r>
                      <a:r>
                        <a:rPr lang="zh-TW" altLang="en-US" sz="2400" dirty="0">
                          <a:solidFill>
                            <a:sysClr val="windowText" lastClr="000000"/>
                          </a:solidFill>
                          <a:latin typeface="微軟正黑體" panose="020B0604030504040204" pitchFamily="34" charset="-120"/>
                          <a:ea typeface="微軟正黑體" panose="020B0604030504040204" pitchFamily="34" charset="-120"/>
                        </a:rPr>
                        <a:t>、平均掃視持續時間</a:t>
                      </a:r>
                      <a:r>
                        <a:rPr lang="en-US" altLang="zh-TW" sz="2400" dirty="0">
                          <a:solidFill>
                            <a:sysClr val="windowText" lastClr="000000"/>
                          </a:solidFill>
                          <a:latin typeface="+mn-lt"/>
                          <a:ea typeface="微軟正黑體" panose="020B0604030504040204" pitchFamily="34" charset="-120"/>
                        </a:rPr>
                        <a:t>(MGD)</a:t>
                      </a:r>
                      <a:r>
                        <a:rPr lang="zh-TW" altLang="en-US" sz="2400" dirty="0">
                          <a:solidFill>
                            <a:sysClr val="windowText" lastClr="000000"/>
                          </a:solidFill>
                          <a:latin typeface="微軟正黑體" panose="020B0604030504040204" pitchFamily="34" charset="-120"/>
                          <a:ea typeface="微軟正黑體" panose="020B0604030504040204" pitchFamily="34" charset="-120"/>
                        </a:rPr>
                        <a:t>、掃視次數</a:t>
                      </a:r>
                      <a:r>
                        <a:rPr lang="en-US" altLang="zh-TW" sz="2400" dirty="0">
                          <a:solidFill>
                            <a:sysClr val="windowText" lastClr="000000"/>
                          </a:solidFill>
                          <a:latin typeface="+mn-lt"/>
                          <a:ea typeface="微軟正黑體" panose="020B0604030504040204" pitchFamily="34" charset="-120"/>
                        </a:rPr>
                        <a:t>(NG)</a:t>
                      </a:r>
                      <a:endParaRPr lang="zh-TW" altLang="en-US" sz="2400" dirty="0">
                        <a:solidFill>
                          <a:sysClr val="windowText" lastClr="000000"/>
                        </a:solidFill>
                        <a:latin typeface="+mn-lt"/>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8632092"/>
                  </a:ext>
                </a:extLst>
              </a:tr>
              <a:tr h="596542">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駕駛性能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速度、車道保持、車距，從</a:t>
                      </a:r>
                      <a:r>
                        <a:rPr lang="en-US" altLang="zh-TW" sz="2400" dirty="0">
                          <a:solidFill>
                            <a:sysClr val="windowText" lastClr="000000"/>
                          </a:solidFill>
                          <a:latin typeface="+mn-lt"/>
                          <a:ea typeface="微軟正黑體" panose="020B0604030504040204" pitchFamily="34" charset="-120"/>
                        </a:rPr>
                        <a:t>STISIM</a:t>
                      </a:r>
                      <a:r>
                        <a:rPr lang="zh-TW" altLang="en-US" sz="2400" dirty="0">
                          <a:solidFill>
                            <a:sysClr val="windowText" lastClr="000000"/>
                          </a:solidFill>
                          <a:latin typeface="微軟正黑體" panose="020B0604030504040204" pitchFamily="34" charset="-120"/>
                          <a:ea typeface="微軟正黑體" panose="020B0604030504040204" pitchFamily="34" charset="-120"/>
                        </a:rPr>
                        <a:t>軟體計算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409623"/>
                  </a:ext>
                </a:extLst>
              </a:tr>
              <a:tr h="596542">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工作量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altLang="zh-TW" sz="2400" dirty="0">
                          <a:solidFill>
                            <a:sysClr val="windowText" lastClr="000000"/>
                          </a:solidFill>
                          <a:latin typeface="+mn-lt"/>
                          <a:ea typeface="微軟正黑體" panose="020B0604030504040204" pitchFamily="34" charset="-120"/>
                        </a:rPr>
                        <a:t>NASA-TLX</a:t>
                      </a:r>
                      <a:r>
                        <a:rPr lang="zh-TW" altLang="en-US" sz="2400" dirty="0">
                          <a:solidFill>
                            <a:sysClr val="windowText" lastClr="000000"/>
                          </a:solidFill>
                          <a:latin typeface="微軟正黑體" panose="020B0604030504040204" pitchFamily="34" charset="-120"/>
                          <a:ea typeface="微軟正黑體" panose="020B0604030504040204" pitchFamily="34" charset="-120"/>
                        </a:rPr>
                        <a:t> 平均工作量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534135"/>
                  </a:ext>
                </a:extLst>
              </a:tr>
              <a:tr h="596542">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情緒反應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自我評估人體模型</a:t>
                      </a:r>
                      <a:r>
                        <a:rPr lang="en-US" altLang="zh-TW" sz="2400" dirty="0">
                          <a:solidFill>
                            <a:sysClr val="windowText" lastClr="000000"/>
                          </a:solidFill>
                          <a:latin typeface="+mn-lt"/>
                          <a:ea typeface="微軟正黑體" panose="020B0604030504040204" pitchFamily="34" charset="-120"/>
                        </a:rPr>
                        <a:t>(SAM)</a:t>
                      </a:r>
                      <a:r>
                        <a:rPr lang="zh-TW" altLang="en-US" sz="2400" dirty="0">
                          <a:solidFill>
                            <a:sysClr val="windowText" lastClr="000000"/>
                          </a:solidFill>
                          <a:latin typeface="微軟正黑體" panose="020B0604030504040204" pitchFamily="34" charset="-120"/>
                          <a:ea typeface="微軟正黑體" panose="020B0604030504040204" pitchFamily="34" charset="-120"/>
                        </a:rPr>
                        <a:t>問卷中獲得的支配、喚醒、控制評分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3819916"/>
                  </a:ext>
                </a:extLst>
              </a:tr>
              <a:tr h="596542">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400" dirty="0">
                          <a:latin typeface="微軟正黑體" panose="020B0604030504040204" pitchFamily="34" charset="-120"/>
                          <a:ea typeface="微軟正黑體" panose="020B0604030504040204" pitchFamily="34" charset="-120"/>
                        </a:rPr>
                        <a:t>主觀評分和偏好</a:t>
                      </a:r>
                      <a:endParaRPr lang="en-US" altLang="zh-TW" sz="2400" dirty="0">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tabLst>
                          <a:tab pos="3048000" algn="l"/>
                        </a:tabLst>
                      </a:pPr>
                      <a:r>
                        <a:rPr lang="zh-TW" altLang="en-US" sz="2400" dirty="0">
                          <a:solidFill>
                            <a:sysClr val="windowText" lastClr="000000"/>
                          </a:solidFill>
                          <a:latin typeface="微軟正黑體" panose="020B0604030504040204" pitchFamily="34" charset="-120"/>
                          <a:ea typeface="微軟正黑體" panose="020B0604030504040204" pitchFamily="34" charset="-120"/>
                        </a:rPr>
                        <a:t>駕駛的易用性、對駕駛任務的干擾、設備的偏好等，使用</a:t>
                      </a:r>
                      <a:r>
                        <a:rPr lang="en-US" altLang="zh-TW" sz="2400" dirty="0">
                          <a:solidFill>
                            <a:sysClr val="windowText" lastClr="000000"/>
                          </a:solidFill>
                          <a:latin typeface="微軟正黑體" panose="020B0604030504040204" pitchFamily="34" charset="-120"/>
                          <a:ea typeface="微軟正黑體" panose="020B0604030504040204" pitchFamily="34" charset="-120"/>
                        </a:rPr>
                        <a:t>7</a:t>
                      </a:r>
                      <a:r>
                        <a:rPr lang="zh-TW" altLang="en-US" sz="2400" dirty="0">
                          <a:solidFill>
                            <a:sysClr val="windowText" lastClr="000000"/>
                          </a:solidFill>
                          <a:latin typeface="微軟正黑體" panose="020B0604030504040204" pitchFamily="34" charset="-120"/>
                          <a:ea typeface="微軟正黑體" panose="020B0604030504040204" pitchFamily="34" charset="-120"/>
                        </a:rPr>
                        <a:t>點李克特量表問卷調查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0529731"/>
                  </a:ext>
                </a:extLst>
              </a:tr>
            </a:tbl>
          </a:graphicData>
        </a:graphic>
      </p:graphicFrame>
      <p:sp>
        <p:nvSpPr>
          <p:cNvPr id="13" name="文字方塊 12">
            <a:extLst>
              <a:ext uri="{FF2B5EF4-FFF2-40B4-BE49-F238E27FC236}">
                <a16:creationId xmlns:a16="http://schemas.microsoft.com/office/drawing/2014/main" id="{9E8D0EED-BBE7-DCD3-B36C-7D39C7830D94}"/>
              </a:ext>
            </a:extLst>
          </p:cNvPr>
          <p:cNvSpPr txBox="1"/>
          <p:nvPr/>
        </p:nvSpPr>
        <p:spPr>
          <a:xfrm>
            <a:off x="3294640" y="92331"/>
            <a:ext cx="2522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實驗設計</a:t>
            </a:r>
          </a:p>
        </p:txBody>
      </p:sp>
    </p:spTree>
    <p:extLst>
      <p:ext uri="{BB962C8B-B14F-4D97-AF65-F5344CB8AC3E}">
        <p14:creationId xmlns:p14="http://schemas.microsoft.com/office/powerpoint/2010/main" val="2147496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06ACBFD8-9A87-4736-A2D0-B33A8B5118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4" y="1"/>
            <a:ext cx="12191996" cy="6857998"/>
          </a:xfrm>
          <a:prstGeom prst="rect">
            <a:avLst/>
          </a:prstGeom>
        </p:spPr>
      </p:pic>
      <p:sp>
        <p:nvSpPr>
          <p:cNvPr id="7" name="文字方塊 6">
            <a:extLst>
              <a:ext uri="{FF2B5EF4-FFF2-40B4-BE49-F238E27FC236}">
                <a16:creationId xmlns:a16="http://schemas.microsoft.com/office/drawing/2014/main" id="{39013D87-01A2-2A3F-60AC-65F0B4F2DDFD}"/>
              </a:ext>
            </a:extLst>
          </p:cNvPr>
          <p:cNvSpPr txBox="1"/>
          <p:nvPr/>
        </p:nvSpPr>
        <p:spPr>
          <a:xfrm>
            <a:off x="139700" y="0"/>
            <a:ext cx="812800" cy="830997"/>
          </a:xfrm>
          <a:prstGeom prst="rect">
            <a:avLst/>
          </a:prstGeom>
          <a:noFill/>
        </p:spPr>
        <p:txBody>
          <a:bodyPr wrap="square" rtlCol="0">
            <a:spAutoFit/>
          </a:bodyPr>
          <a:lstStyle/>
          <a:p>
            <a:r>
              <a:rPr lang="en-US" altLang="zh-TW" sz="4800" b="1" dirty="0"/>
              <a:t>02</a:t>
            </a:r>
            <a:r>
              <a:rPr lang="zh-TW" altLang="en-US" sz="4800" b="1" dirty="0"/>
              <a:t> </a:t>
            </a:r>
          </a:p>
        </p:txBody>
      </p:sp>
      <p:sp>
        <p:nvSpPr>
          <p:cNvPr id="10" name="文字方塊 9">
            <a:extLst>
              <a:ext uri="{FF2B5EF4-FFF2-40B4-BE49-F238E27FC236}">
                <a16:creationId xmlns:a16="http://schemas.microsoft.com/office/drawing/2014/main" id="{EFDA30CB-20A4-FAB1-0231-4D7318ADB00B}"/>
              </a:ext>
            </a:extLst>
          </p:cNvPr>
          <p:cNvSpPr txBox="1"/>
          <p:nvPr/>
        </p:nvSpPr>
        <p:spPr>
          <a:xfrm>
            <a:off x="1092198" y="30777"/>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11" name="文字方塊 10">
            <a:extLst>
              <a:ext uri="{FF2B5EF4-FFF2-40B4-BE49-F238E27FC236}">
                <a16:creationId xmlns:a16="http://schemas.microsoft.com/office/drawing/2014/main" id="{5D8FC7EE-5A2C-EFF1-4DA8-2860527F51FD}"/>
              </a:ext>
            </a:extLst>
          </p:cNvPr>
          <p:cNvSpPr txBox="1"/>
          <p:nvPr/>
        </p:nvSpPr>
        <p:spPr>
          <a:xfrm>
            <a:off x="3294640" y="92331"/>
            <a:ext cx="2522600" cy="646331"/>
          </a:xfrm>
          <a:prstGeom prst="rect">
            <a:avLst/>
          </a:prstGeom>
          <a:noFill/>
        </p:spPr>
        <p:txBody>
          <a:bodyPr wrap="square" rtlCol="0">
            <a:spAutoFit/>
          </a:bodyPr>
          <a:lstStyle/>
          <a:p>
            <a:r>
              <a:rPr lang="en-US" altLang="zh-TW" sz="3600" b="1" dirty="0">
                <a:latin typeface="微軟正黑體" panose="020B0604030504040204" pitchFamily="34" charset="-120"/>
                <a:ea typeface="微軟正黑體" panose="020B0604030504040204" pitchFamily="34" charset="-120"/>
              </a:rPr>
              <a:t>-</a:t>
            </a:r>
            <a:r>
              <a:rPr lang="zh-TW" altLang="en-US" sz="3600" b="1" dirty="0">
                <a:latin typeface="微軟正黑體" panose="020B0604030504040204" pitchFamily="34" charset="-120"/>
                <a:ea typeface="微軟正黑體" panose="020B0604030504040204" pitchFamily="34" charset="-120"/>
              </a:rPr>
              <a:t> 實驗流程</a:t>
            </a:r>
          </a:p>
        </p:txBody>
      </p:sp>
      <p:sp>
        <p:nvSpPr>
          <p:cNvPr id="12" name="文字方塊 11">
            <a:extLst>
              <a:ext uri="{FF2B5EF4-FFF2-40B4-BE49-F238E27FC236}">
                <a16:creationId xmlns:a16="http://schemas.microsoft.com/office/drawing/2014/main" id="{78F9F751-4A2A-8C3D-7887-DDCC9B78F3FE}"/>
              </a:ext>
            </a:extLst>
          </p:cNvPr>
          <p:cNvSpPr txBox="1"/>
          <p:nvPr/>
        </p:nvSpPr>
        <p:spPr>
          <a:xfrm>
            <a:off x="521971" y="1127760"/>
            <a:ext cx="6170279" cy="461665"/>
          </a:xfrm>
          <a:prstGeom prst="rect">
            <a:avLst/>
          </a:prstGeom>
          <a:noFill/>
        </p:spPr>
        <p:txBody>
          <a:bodyPr wrap="none" rtlCol="0">
            <a:spAutoFit/>
          </a:bodyPr>
          <a:lstStyle/>
          <a:p>
            <a:pPr marL="441325" indent="-441325">
              <a:buFont typeface="Wingdings" panose="05000000000000000000" pitchFamily="2" charset="2"/>
              <a:buChar char="l"/>
            </a:pPr>
            <a:r>
              <a:rPr lang="zh-TW" altLang="en-US" sz="2400" b="1" dirty="0">
                <a:latin typeface="微軟正黑體" panose="020B0604030504040204" pitchFamily="34" charset="-120"/>
                <a:ea typeface="微軟正黑體" panose="020B0604030504040204" pitchFamily="34" charset="-120"/>
              </a:rPr>
              <a:t>兩國的</a:t>
            </a:r>
            <a:r>
              <a:rPr lang="zh-TW" altLang="en-US" sz="2400" b="1" u="sng" dirty="0">
                <a:latin typeface="微軟正黑體" panose="020B0604030504040204" pitchFamily="34" charset="-120"/>
                <a:ea typeface="微軟正黑體" panose="020B0604030504040204" pitchFamily="34" charset="-120"/>
              </a:rPr>
              <a:t>主要駕駛任務</a:t>
            </a:r>
            <a:r>
              <a:rPr lang="zh-TW" altLang="en-US" sz="2400" b="1" dirty="0">
                <a:latin typeface="微軟正黑體" panose="020B0604030504040204" pitchFamily="34" charset="-120"/>
                <a:ea typeface="微軟正黑體" panose="020B0604030504040204" pitchFamily="34" charset="-120"/>
              </a:rPr>
              <a:t>皆採用</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汽車跟隨</a:t>
            </a:r>
            <a:r>
              <a:rPr lang="en-US" altLang="zh-TW" sz="2400" b="1" dirty="0">
                <a:latin typeface="微軟正黑體" panose="020B0604030504040204" pitchFamily="34" charset="-120"/>
                <a:ea typeface="微軟正黑體" panose="020B0604030504040204" pitchFamily="34" charset="-120"/>
              </a:rPr>
              <a:t>”</a:t>
            </a:r>
          </a:p>
        </p:txBody>
      </p:sp>
      <p:sp>
        <p:nvSpPr>
          <p:cNvPr id="13" name="文字方塊 12">
            <a:extLst>
              <a:ext uri="{FF2B5EF4-FFF2-40B4-BE49-F238E27FC236}">
                <a16:creationId xmlns:a16="http://schemas.microsoft.com/office/drawing/2014/main" id="{0A39472E-3F5B-55DC-7125-0BE3FF1131E9}"/>
              </a:ext>
            </a:extLst>
          </p:cNvPr>
          <p:cNvSpPr txBox="1"/>
          <p:nvPr/>
        </p:nvSpPr>
        <p:spPr>
          <a:xfrm>
            <a:off x="913129" y="1589425"/>
            <a:ext cx="10756902" cy="1686487"/>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一輛黃色汽車在模擬駕駛場景開始時出現在高速公路上，並以</a:t>
            </a:r>
            <a:r>
              <a:rPr lang="en-US" altLang="zh-TW" sz="2400" dirty="0">
                <a:ea typeface="微軟正黑體" panose="020B0604030504040204" pitchFamily="34" charset="-120"/>
              </a:rPr>
              <a:t>65</a:t>
            </a:r>
            <a:r>
              <a:rPr lang="zh-TW" altLang="en-US" sz="2400" dirty="0">
                <a:latin typeface="微軟正黑體" panose="020B0604030504040204" pitchFamily="34" charset="-120"/>
                <a:ea typeface="微軟正黑體" panose="020B0604030504040204" pitchFamily="34" charset="-120"/>
              </a:rPr>
              <a:t>英里</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小時的穩定速度駕駛。受測者被指使進入高速公路，以受測者認為是安全和適當的距離跟隨前車，並遵守道路規則</a:t>
            </a:r>
            <a:endParaRPr lang="en-US" altLang="zh-TW" sz="2400" dirty="0">
              <a:latin typeface="微軟正黑體" panose="020B0604030504040204" pitchFamily="34" charset="-120"/>
              <a:ea typeface="微軟正黑體" panose="020B0604030504040204" pitchFamily="34" charset="-120"/>
            </a:endParaRPr>
          </a:p>
        </p:txBody>
      </p:sp>
      <p:sp>
        <p:nvSpPr>
          <p:cNvPr id="18" name="文字方塊 17">
            <a:extLst>
              <a:ext uri="{FF2B5EF4-FFF2-40B4-BE49-F238E27FC236}">
                <a16:creationId xmlns:a16="http://schemas.microsoft.com/office/drawing/2014/main" id="{7C8338BC-A411-DD08-715C-7FF4A669B2EC}"/>
              </a:ext>
            </a:extLst>
          </p:cNvPr>
          <p:cNvSpPr txBox="1"/>
          <p:nvPr/>
        </p:nvSpPr>
        <p:spPr>
          <a:xfrm>
            <a:off x="521971" y="3506744"/>
            <a:ext cx="4452620" cy="1132490"/>
          </a:xfrm>
          <a:prstGeom prst="rect">
            <a:avLst/>
          </a:prstGeom>
          <a:noFill/>
        </p:spPr>
        <p:txBody>
          <a:bodyPr wrap="square" rtlCol="0">
            <a:spAutoFit/>
          </a:bodyPr>
          <a:lstStyle/>
          <a:p>
            <a:pPr marL="441325" indent="-441325">
              <a:lnSpc>
                <a:spcPct val="150000"/>
              </a:lnSpc>
              <a:buFont typeface="Wingdings" panose="05000000000000000000" pitchFamily="2" charset="2"/>
              <a:buChar char="l"/>
            </a:pPr>
            <a:r>
              <a:rPr lang="zh-TW" altLang="en-US" sz="2400" b="1" dirty="0">
                <a:latin typeface="微軟正黑體" panose="020B0604030504040204" pitchFamily="34" charset="-120"/>
                <a:ea typeface="微軟正黑體" panose="020B0604030504040204" pitchFamily="34" charset="-120"/>
              </a:rPr>
              <a:t>在執行主要任務時，需利用四個設備進行四項</a:t>
            </a:r>
            <a:r>
              <a:rPr lang="zh-TW" altLang="en-US" sz="2400" b="1" u="sng" dirty="0">
                <a:latin typeface="微軟正黑體" panose="020B0604030504040204" pitchFamily="34" charset="-120"/>
                <a:ea typeface="微軟正黑體" panose="020B0604030504040204" pitchFamily="34" charset="-120"/>
              </a:rPr>
              <a:t>次要任務</a:t>
            </a:r>
            <a:endParaRPr lang="en-US" altLang="zh-TW" sz="2400" b="1" u="sng" dirty="0">
              <a:latin typeface="微軟正黑體" panose="020B0604030504040204" pitchFamily="34" charset="-120"/>
              <a:ea typeface="微軟正黑體" panose="020B0604030504040204" pitchFamily="34" charset="-120"/>
            </a:endParaRPr>
          </a:p>
        </p:txBody>
      </p:sp>
      <p:sp>
        <p:nvSpPr>
          <p:cNvPr id="19" name="文字方塊 18">
            <a:extLst>
              <a:ext uri="{FF2B5EF4-FFF2-40B4-BE49-F238E27FC236}">
                <a16:creationId xmlns:a16="http://schemas.microsoft.com/office/drawing/2014/main" id="{230E7679-7907-F6EA-B5FD-CB377D30BE27}"/>
              </a:ext>
            </a:extLst>
          </p:cNvPr>
          <p:cNvSpPr txBox="1"/>
          <p:nvPr/>
        </p:nvSpPr>
        <p:spPr>
          <a:xfrm>
            <a:off x="9851389" y="2970873"/>
            <a:ext cx="2377574" cy="2240485"/>
          </a:xfrm>
          <a:prstGeom prst="rect">
            <a:avLst/>
          </a:prstGeom>
          <a:noFill/>
        </p:spPr>
        <p:txBody>
          <a:bodyPr wrap="none" rtlCol="0">
            <a:spAutoFit/>
          </a:bodyPr>
          <a:lstStyle/>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觸控板</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觸控螢幕</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旋轉控制器</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方向盤控制器</a:t>
            </a:r>
          </a:p>
        </p:txBody>
      </p:sp>
      <p:pic>
        <p:nvPicPr>
          <p:cNvPr id="20" name="Picture 2" descr="https://ars.els-cdn.com/content/image/1-s2.0-S0003687019300584-gr1.jpg">
            <a:extLst>
              <a:ext uri="{FF2B5EF4-FFF2-40B4-BE49-F238E27FC236}">
                <a16:creationId xmlns:a16="http://schemas.microsoft.com/office/drawing/2014/main" id="{2571F1E2-C2C8-4733-8D78-C7351616C4C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9482"/>
          <a:stretch/>
        </p:blipFill>
        <p:spPr bwMode="auto">
          <a:xfrm>
            <a:off x="4974591" y="2970873"/>
            <a:ext cx="4876798" cy="379484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17622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3413</Words>
  <Application>Microsoft Office PowerPoint</Application>
  <PresentationFormat>寬螢幕</PresentationFormat>
  <Paragraphs>469</Paragraphs>
  <Slides>27</Slides>
  <Notes>26</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27</vt:i4>
      </vt:variant>
    </vt:vector>
  </HeadingPairs>
  <TitlesOfParts>
    <vt:vector size="34" baseType="lpstr">
      <vt:lpstr>微軟正黑體</vt:lpstr>
      <vt:lpstr>Arial</vt:lpstr>
      <vt:lpstr>Calibri</vt:lpstr>
      <vt:lpstr>Calibri Light</vt:lpstr>
      <vt:lpstr>Cambria Math</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min-chun</dc:creator>
  <cp:lastModifiedBy>宋錦玉</cp:lastModifiedBy>
  <cp:revision>38</cp:revision>
  <dcterms:created xsi:type="dcterms:W3CDTF">2022-10-20T05:01:38Z</dcterms:created>
  <dcterms:modified xsi:type="dcterms:W3CDTF">2022-11-18T07:11:24Z</dcterms:modified>
</cp:coreProperties>
</file>